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22" r:id="rId3"/>
    <p:sldId id="260" r:id="rId4"/>
    <p:sldId id="342" r:id="rId5"/>
    <p:sldId id="323" r:id="rId6"/>
    <p:sldId id="324" r:id="rId7"/>
    <p:sldId id="356" r:id="rId8"/>
    <p:sldId id="337" r:id="rId9"/>
    <p:sldId id="345" r:id="rId10"/>
    <p:sldId id="332" r:id="rId11"/>
    <p:sldId id="307" r:id="rId12"/>
    <p:sldId id="335" r:id="rId13"/>
    <p:sldId id="336" r:id="rId14"/>
    <p:sldId id="334" r:id="rId15"/>
    <p:sldId id="341" r:id="rId16"/>
    <p:sldId id="347" r:id="rId17"/>
    <p:sldId id="346" r:id="rId18"/>
    <p:sldId id="349" r:id="rId19"/>
    <p:sldId id="350" r:id="rId20"/>
    <p:sldId id="351" r:id="rId21"/>
    <p:sldId id="355" r:id="rId22"/>
    <p:sldId id="352" r:id="rId23"/>
    <p:sldId id="353" r:id="rId24"/>
    <p:sldId id="354" r:id="rId25"/>
    <p:sldId id="329" r:id="rId26"/>
    <p:sldId id="314" r:id="rId27"/>
    <p:sldId id="315" r:id="rId28"/>
    <p:sldId id="320" r:id="rId2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BDDEFF"/>
    <a:srgbClr val="99CCFF"/>
    <a:srgbClr val="FF0000"/>
    <a:srgbClr val="3166CF"/>
    <a:srgbClr val="3E6FD2"/>
    <a:srgbClr val="2D5EC1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84" autoAdjust="0"/>
    <p:restoredTop sz="99640" autoAdjust="0"/>
  </p:normalViewPr>
  <p:slideViewPr>
    <p:cSldViewPr>
      <p:cViewPr>
        <p:scale>
          <a:sx n="110" d="100"/>
          <a:sy n="11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97A657FB-E269-457B-B80A-C2E4CE4C22B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675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C0BA8835-4292-4F82-B1DA-01BD9E7344E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226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401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219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7937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415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423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64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9854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4924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9579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1733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494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0606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711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2538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3654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25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9181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7118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9966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8000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158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904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018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8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135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563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551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L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A8835-4292-4F82-B1DA-01BD9E7344E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554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0F5494"/>
          </a:solidFill>
          <a:ln w="73025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5" name="Picture 10" descr="en-quadri_small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307975"/>
            <a:ext cx="1593850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52" y="1641600"/>
            <a:ext cx="4536504" cy="2088232"/>
          </a:xfrm>
        </p:spPr>
        <p:txBody>
          <a:bodyPr/>
          <a:lstStyle>
            <a:lvl1pPr indent="0">
              <a:defRPr sz="4800">
                <a:solidFill>
                  <a:srgbClr val="FFD62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3933056"/>
            <a:ext cx="3744416" cy="1872208"/>
          </a:xfrm>
        </p:spPr>
        <p:txBody>
          <a:bodyPr/>
          <a:lstStyle>
            <a:lvl1pPr indent="0">
              <a:buNone/>
              <a:defRPr sz="3000" b="1" i="0">
                <a:solidFill>
                  <a:schemeClr val="bg1"/>
                </a:solidFill>
              </a:defRPr>
            </a:lvl1pPr>
            <a:lvl3pPr marL="228600" indent="-228600" algn="l">
              <a:defRPr sz="3000" b="1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6F70598-3125-46DD-8EBD-8341ED9CC9C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450" b="0" i="1" dirty="0" err="1" smtClean="0">
                <a:solidFill>
                  <a:schemeClr val="bg1"/>
                </a:solidFill>
                <a:latin typeface="+mj-lt"/>
              </a:rPr>
              <a:t>Consumers</a:t>
            </a:r>
            <a:r>
              <a:rPr lang="fr-BE" sz="450" b="0" i="1" dirty="0" smtClean="0">
                <a:solidFill>
                  <a:schemeClr val="bg1"/>
                </a:solidFill>
                <a:latin typeface="+mj-lt"/>
              </a:rPr>
              <a:t>,</a:t>
            </a:r>
            <a:r>
              <a:rPr lang="fr-BE" sz="450" b="0" i="1" baseline="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defTabSz="457200">
              <a:lnSpc>
                <a:spcPct val="100000"/>
              </a:lnSpc>
              <a:defRPr/>
            </a:pPr>
            <a:r>
              <a:rPr lang="fr-BE" sz="450" b="0" i="1" baseline="0" dirty="0" err="1" smtClean="0">
                <a:solidFill>
                  <a:schemeClr val="bg1"/>
                </a:solidFill>
                <a:latin typeface="+mj-lt"/>
              </a:rPr>
              <a:t>Health</a:t>
            </a:r>
            <a:r>
              <a:rPr lang="fr-BE" sz="450" b="0" i="1" baseline="0" dirty="0" smtClean="0">
                <a:solidFill>
                  <a:schemeClr val="bg1"/>
                </a:solidFill>
                <a:latin typeface="+mj-lt"/>
              </a:rPr>
              <a:t> And Food </a:t>
            </a:r>
          </a:p>
          <a:p>
            <a:pPr defTabSz="457200">
              <a:lnSpc>
                <a:spcPct val="100000"/>
              </a:lnSpc>
              <a:defRPr/>
            </a:pPr>
            <a:r>
              <a:rPr lang="fr-BE" sz="450" b="0" i="1" baseline="0" dirty="0" err="1" smtClean="0">
                <a:solidFill>
                  <a:schemeClr val="bg1"/>
                </a:solidFill>
                <a:latin typeface="+mj-lt"/>
              </a:rPr>
              <a:t>Executive</a:t>
            </a:r>
            <a:r>
              <a:rPr lang="fr-BE" sz="450" b="0" i="1" baseline="0" dirty="0" smtClean="0">
                <a:solidFill>
                  <a:schemeClr val="bg1"/>
                </a:solidFill>
                <a:latin typeface="+mj-lt"/>
              </a:rPr>
              <a:t>  Agency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676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2D2DF-FBB1-4CAB-9DE1-9525C97BCFD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24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08695-52EC-4361-AD9F-AEFE59B31F6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935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BDD64-9188-4D6C-9DA4-2C62334B5AD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572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C6EA5-A1ED-4E61-BE73-4154E3E9F59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19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89013"/>
          </a:xfrm>
          <a:prstGeom prst="rect">
            <a:avLst/>
          </a:prstGeom>
          <a:solidFill>
            <a:srgbClr val="AFC6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6" name="Picture 13" descr="logo_ce_quadri_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03663" y="215900"/>
            <a:ext cx="159067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1"/>
            <a:ext cx="8229600" cy="9366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 i="0"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33261-F426-4E3C-B2AF-F6E5B7E61F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4229894" y="6381328"/>
            <a:ext cx="684212" cy="482601"/>
          </a:xfrm>
          <a:prstGeom prst="rect">
            <a:avLst/>
          </a:prstGeom>
          <a:solidFill>
            <a:srgbClr val="AFC651"/>
          </a:solidFill>
          <a:ln w="9525" algn="ctr">
            <a:noFill/>
            <a:miter lim="800000"/>
            <a:headEnd/>
            <a:tailEnd/>
          </a:ln>
          <a:effectLst/>
        </p:spPr>
        <p:txBody>
          <a:bodyPr lIns="36000"/>
          <a:lstStyle/>
          <a:p>
            <a:pPr defTabSz="457200">
              <a:lnSpc>
                <a:spcPct val="100000"/>
              </a:lnSpc>
              <a:defRPr/>
            </a:pPr>
            <a:r>
              <a:rPr lang="fr-BE" sz="450" b="0" i="1" dirty="0" err="1" smtClean="0">
                <a:solidFill>
                  <a:schemeClr val="bg1"/>
                </a:solidFill>
                <a:latin typeface="+mj-lt"/>
              </a:rPr>
              <a:t>Consumers</a:t>
            </a:r>
            <a:r>
              <a:rPr lang="fr-BE" sz="450" b="0" i="1" dirty="0" smtClean="0">
                <a:solidFill>
                  <a:schemeClr val="bg1"/>
                </a:solidFill>
                <a:latin typeface="+mj-lt"/>
              </a:rPr>
              <a:t>,</a:t>
            </a:r>
            <a:r>
              <a:rPr lang="fr-BE" sz="450" b="0" i="1" baseline="0" dirty="0" smtClean="0">
                <a:solidFill>
                  <a:schemeClr val="bg1"/>
                </a:solidFill>
                <a:latin typeface="+mj-lt"/>
              </a:rPr>
              <a:t> </a:t>
            </a:r>
          </a:p>
          <a:p>
            <a:pPr defTabSz="457200">
              <a:lnSpc>
                <a:spcPct val="100000"/>
              </a:lnSpc>
              <a:defRPr/>
            </a:pPr>
            <a:r>
              <a:rPr lang="fr-BE" sz="450" b="0" i="1" baseline="0" dirty="0" err="1" smtClean="0">
                <a:solidFill>
                  <a:schemeClr val="bg1"/>
                </a:solidFill>
                <a:latin typeface="+mj-lt"/>
              </a:rPr>
              <a:t>Health</a:t>
            </a:r>
            <a:r>
              <a:rPr lang="fr-BE" sz="450" b="0" i="1" baseline="0" dirty="0" smtClean="0">
                <a:solidFill>
                  <a:schemeClr val="bg1"/>
                </a:solidFill>
                <a:latin typeface="+mj-lt"/>
              </a:rPr>
              <a:t> And Food </a:t>
            </a:r>
          </a:p>
          <a:p>
            <a:pPr defTabSz="457200">
              <a:lnSpc>
                <a:spcPct val="100000"/>
              </a:lnSpc>
              <a:defRPr/>
            </a:pPr>
            <a:r>
              <a:rPr lang="fr-BE" sz="450" b="0" i="1" baseline="0" dirty="0" err="1" smtClean="0">
                <a:solidFill>
                  <a:schemeClr val="bg1"/>
                </a:solidFill>
                <a:latin typeface="+mj-lt"/>
              </a:rPr>
              <a:t>Executive</a:t>
            </a:r>
            <a:r>
              <a:rPr lang="fr-BE" sz="450" b="0" i="1" baseline="0" dirty="0" smtClean="0">
                <a:solidFill>
                  <a:schemeClr val="bg1"/>
                </a:solidFill>
                <a:latin typeface="+mj-lt"/>
              </a:rPr>
              <a:t>  Agency</a:t>
            </a:r>
            <a:endParaRPr lang="fr-BE" sz="450" b="0" i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14459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40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1D2909E2-2D40-4E6C-83F9-5B2A8FB54A3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D9807-9AA1-4889-9B9C-AC2FFAA7581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69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3D348-983E-46FA-8D7F-B38598FE203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30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8E106-F489-4798-9CD2-7C493E8C1AF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7A175-9EAE-4A8C-8EA7-E0EDB051377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0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4A4FF-7438-4A4F-A19D-075D8525CE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09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47417-8C96-4D6D-BBF9-B9F0F9D1C28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917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DEE017-3DE2-4876-96B5-7BB016237A2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2D5EC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2D5EC1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2D5EC1"/>
        </a:buClr>
        <a:buChar char="•"/>
        <a:defRPr sz="1400">
          <a:solidFill>
            <a:srgbClr val="0F5494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95536" y="1641475"/>
            <a:ext cx="8280152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indent="0" algn="l" rtl="0" eaLnBrk="0" fontAlgn="base" hangingPunct="0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indent="-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fr-BE" altLang="en-US" sz="4000" kern="0" dirty="0" smtClean="0"/>
              <a:t>3rd </a:t>
            </a:r>
            <a:r>
              <a:rPr lang="en-GB" altLang="en-US" sz="4000" kern="0" dirty="0" smtClean="0"/>
              <a:t>Health Programme 2014-2020</a:t>
            </a:r>
            <a:r>
              <a:rPr lang="en-GB" altLang="en-US" kern="0" dirty="0" smtClean="0"/>
              <a:t/>
            </a:r>
            <a:br>
              <a:rPr lang="en-GB" altLang="en-US" kern="0" dirty="0" smtClean="0"/>
            </a:br>
            <a:endParaRPr lang="en-US" kern="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9513" y="3933825"/>
            <a:ext cx="8712968" cy="1079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228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3000" b="1">
                <a:solidFill>
                  <a:schemeClr val="bg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GB" altLang="en-US" sz="3200" kern="0" dirty="0" smtClean="0"/>
              <a:t>Financial management</a:t>
            </a:r>
          </a:p>
          <a:p>
            <a:pPr algn="ctr"/>
            <a:endParaRPr lang="fr-BE" sz="3200" kern="0" dirty="0" smtClean="0"/>
          </a:p>
          <a:p>
            <a:pPr algn="ctr"/>
            <a:endParaRPr lang="fr-BE" sz="1200" kern="0" dirty="0" smtClean="0"/>
          </a:p>
          <a:p>
            <a:pPr algn="ctr"/>
            <a:r>
              <a:rPr lang="en-GB" sz="1200" kern="0" dirty="0" smtClean="0"/>
              <a:t>Dimitri Agneskis</a:t>
            </a:r>
          </a:p>
          <a:p>
            <a:pPr algn="ctr"/>
            <a:r>
              <a:rPr lang="en-GB" sz="1200" kern="0" dirty="0" smtClean="0"/>
              <a:t>Financial Officer</a:t>
            </a:r>
          </a:p>
          <a:p>
            <a:pPr algn="ctr"/>
            <a:endParaRPr lang="fr-BE" sz="1600" kern="0" dirty="0" smtClean="0"/>
          </a:p>
          <a:p>
            <a:pPr algn="ctr"/>
            <a:r>
              <a:rPr lang="fr-BE" sz="1600" kern="0" dirty="0" smtClean="0"/>
              <a:t>09 </a:t>
            </a:r>
            <a:r>
              <a:rPr lang="en-GB" sz="1600" kern="0" dirty="0" smtClean="0"/>
              <a:t>July</a:t>
            </a:r>
            <a:r>
              <a:rPr lang="fr-BE" sz="1600" kern="0" dirty="0" smtClean="0"/>
              <a:t> 2014</a:t>
            </a:r>
            <a:endParaRPr lang="en-US" sz="1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54" name="Rectangle 22"/>
          <p:cNvSpPr>
            <a:spLocks noGrp="1" noChangeArrowheads="1"/>
          </p:cNvSpPr>
          <p:nvPr>
            <p:ph idx="1"/>
          </p:nvPr>
        </p:nvSpPr>
        <p:spPr>
          <a:xfrm>
            <a:off x="251520" y="1523404"/>
            <a:ext cx="8496944" cy="3633788"/>
          </a:xfrm>
          <a:noFill/>
          <a:ln/>
        </p:spPr>
        <p:txBody>
          <a:bodyPr lIns="0" tIns="0" rIns="0" bIns="0"/>
          <a:lstStyle/>
          <a:p>
            <a:pPr algn="just"/>
            <a:r>
              <a:rPr lang="en-GB" sz="2000" b="1" i="0" dirty="0">
                <a:solidFill>
                  <a:srgbClr val="FF0000"/>
                </a:solidFill>
              </a:rPr>
              <a:t>Staff</a:t>
            </a:r>
            <a:r>
              <a:rPr lang="en-GB" sz="2000" i="0" dirty="0">
                <a:solidFill>
                  <a:srgbClr val="FF0000"/>
                </a:solidFill>
              </a:rPr>
              <a:t> = </a:t>
            </a:r>
            <a:r>
              <a:rPr lang="en-GB" sz="2000" b="1" i="0" u="sng" dirty="0">
                <a:solidFill>
                  <a:srgbClr val="FF0000"/>
                </a:solidFill>
              </a:rPr>
              <a:t>employment contract</a:t>
            </a:r>
            <a:r>
              <a:rPr lang="en-GB" sz="2000" i="0" dirty="0"/>
              <a:t> </a:t>
            </a:r>
            <a:r>
              <a:rPr lang="en-GB" sz="2000" i="0" dirty="0" smtClean="0"/>
              <a:t>or equivalent appointing act with </a:t>
            </a:r>
            <a:r>
              <a:rPr lang="en-GB" sz="2000" i="0" dirty="0"/>
              <a:t>one of the </a:t>
            </a:r>
            <a:r>
              <a:rPr lang="en-GB" sz="2000" i="0" dirty="0" smtClean="0"/>
              <a:t>beneficiaries</a:t>
            </a:r>
            <a:r>
              <a:rPr lang="en-GB" sz="2000" i="0" dirty="0"/>
              <a:t>.</a:t>
            </a:r>
          </a:p>
          <a:p>
            <a:pPr lvl="1" indent="-220663" algn="just"/>
            <a:r>
              <a:rPr lang="en-GB" sz="1800" b="0" i="1" dirty="0" smtClean="0"/>
              <a:t>Costs </a:t>
            </a:r>
            <a:r>
              <a:rPr lang="en-GB" sz="1800" b="0" i="1" dirty="0"/>
              <a:t>claimed: salary + social security + </a:t>
            </a:r>
            <a:r>
              <a:rPr lang="en-GB" sz="1800" b="0" i="1" dirty="0" smtClean="0"/>
              <a:t>taxes</a:t>
            </a:r>
          </a:p>
          <a:p>
            <a:pPr lvl="1" indent="-220663" algn="just"/>
            <a:r>
              <a:rPr lang="en-GB" sz="1800" b="0" i="1" dirty="0" smtClean="0"/>
              <a:t>Any other costs included in the remuneration (= statutory charges) based on national law or employment contracts</a:t>
            </a:r>
          </a:p>
          <a:p>
            <a:pPr marL="522287" lvl="1" indent="0" algn="just">
              <a:buNone/>
            </a:pPr>
            <a:endParaRPr lang="en-GB" sz="1200" dirty="0" smtClean="0"/>
          </a:p>
          <a:p>
            <a:pPr algn="just"/>
            <a:r>
              <a:rPr lang="en-GB" sz="2000" b="1" i="0" u="sng" dirty="0" smtClean="0"/>
              <a:t>Considered as personnel costs</a:t>
            </a:r>
          </a:p>
          <a:p>
            <a:pPr lvl="1" algn="just"/>
            <a:r>
              <a:rPr lang="en-GB" sz="1800" b="0" i="1" dirty="0" smtClean="0"/>
              <a:t>Costs of </a:t>
            </a:r>
            <a:r>
              <a:rPr lang="en-GB" sz="1800" b="0" i="1" u="sng" dirty="0" smtClean="0"/>
              <a:t>natural persons working under a direct contract with the beneficiary</a:t>
            </a:r>
            <a:r>
              <a:rPr lang="en-GB" sz="1800" b="0" i="1" dirty="0" smtClean="0"/>
              <a:t> other than employment (on the beneficiary's premises, results belong to the beneficiary with similar costs of employment)</a:t>
            </a:r>
          </a:p>
          <a:p>
            <a:pPr lvl="1" algn="just"/>
            <a:r>
              <a:rPr lang="en-GB" sz="1800" b="0" i="1" dirty="0" smtClean="0"/>
              <a:t>Costs of </a:t>
            </a:r>
            <a:r>
              <a:rPr lang="en-GB" sz="1800" b="0" i="1" u="sng" dirty="0" smtClean="0"/>
              <a:t>personnel seconded</a:t>
            </a:r>
            <a:r>
              <a:rPr lang="en-GB" sz="1800" b="0" i="1" dirty="0" smtClean="0"/>
              <a:t> by a third party against payment</a:t>
            </a:r>
          </a:p>
          <a:p>
            <a:pPr marL="0" indent="0" algn="just">
              <a:buNone/>
            </a:pPr>
            <a:endParaRPr lang="en-GB" sz="1200" i="0" dirty="0"/>
          </a:p>
          <a:p>
            <a:pPr algn="just"/>
            <a:r>
              <a:rPr lang="en-GB" sz="2000" i="0" dirty="0" smtClean="0"/>
              <a:t>No differentiation on status of public / non-public officials.</a:t>
            </a:r>
          </a:p>
          <a:p>
            <a:pPr algn="just"/>
            <a:endParaRPr lang="fr-BE" sz="1200" dirty="0"/>
          </a:p>
          <a:p>
            <a:pPr marL="0" indent="0" algn="just">
              <a:buNone/>
            </a:pPr>
            <a:r>
              <a:rPr lang="en-GB" sz="2000" dirty="0" smtClean="0"/>
              <a:t> &lt; Contact </a:t>
            </a:r>
            <a:r>
              <a:rPr lang="en-GB" sz="2000" dirty="0"/>
              <a:t>Human Resources / Accounting </a:t>
            </a:r>
            <a:r>
              <a:rPr lang="en-GB" sz="2000" dirty="0" smtClean="0"/>
              <a:t>Department for data &gt;</a:t>
            </a:r>
            <a:endParaRPr lang="en-GB" sz="2000" dirty="0"/>
          </a:p>
          <a:p>
            <a:pPr marL="0" indent="0" algn="just">
              <a:buNone/>
            </a:pPr>
            <a:endParaRPr lang="en-GB" sz="2000" i="0" dirty="0"/>
          </a:p>
          <a:p>
            <a:pPr algn="just"/>
            <a:endParaRPr lang="en-GB" sz="2000" i="0" dirty="0"/>
          </a:p>
          <a:p>
            <a:pPr algn="just"/>
            <a:endParaRPr lang="en-GB" sz="2000" i="0" dirty="0"/>
          </a:p>
          <a:p>
            <a:pPr algn="just"/>
            <a:endParaRPr lang="en-GB" sz="2000" i="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892" y="204314"/>
            <a:ext cx="3311972" cy="60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GB" sz="2400" dirty="0">
                <a:solidFill>
                  <a:srgbClr val="0F5494"/>
                </a:solidFill>
              </a:rPr>
              <a:t>Direct personnel </a:t>
            </a:r>
            <a:r>
              <a:rPr lang="en-GB" sz="2400" dirty="0" smtClean="0">
                <a:solidFill>
                  <a:srgbClr val="0F5494"/>
                </a:solidFill>
              </a:rPr>
              <a:t>costs</a:t>
            </a:r>
            <a:endParaRPr lang="en-GB" sz="2400" dirty="0">
              <a:solidFill>
                <a:srgbClr val="0F549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395858" y="1413594"/>
            <a:ext cx="8352606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2000" b="0" dirty="0">
                <a:solidFill>
                  <a:srgbClr val="0F5494"/>
                </a:solidFill>
              </a:rPr>
              <a:t>Contracts awarded to cover the execution of a limited part of the </a:t>
            </a:r>
            <a:r>
              <a:rPr lang="en-GB" sz="2000" b="0" dirty="0" smtClean="0">
                <a:solidFill>
                  <a:srgbClr val="0F5494"/>
                </a:solidFill>
              </a:rPr>
              <a:t>action.</a:t>
            </a:r>
            <a:endParaRPr lang="en-GB" sz="2000" b="0" dirty="0">
              <a:solidFill>
                <a:srgbClr val="0F5494"/>
              </a:solidFill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fr-BE" sz="1800" b="0" i="1" dirty="0" smtClean="0">
                <a:solidFill>
                  <a:srgbClr val="0F5494"/>
                </a:solidFill>
              </a:rPr>
              <a:t>Part </a:t>
            </a:r>
            <a:r>
              <a:rPr lang="en-GB" sz="1800" b="0" i="1" dirty="0" smtClean="0">
                <a:solidFill>
                  <a:srgbClr val="0F5494"/>
                </a:solidFill>
              </a:rPr>
              <a:t>of activities undertaken by the project</a:t>
            </a:r>
          </a:p>
          <a:p>
            <a:pPr marL="742950" lvl="1" indent="-28575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1800" b="0" i="1" dirty="0" smtClean="0">
                <a:solidFill>
                  <a:srgbClr val="0F5494"/>
                </a:solidFill>
              </a:rPr>
              <a:t>Service </a:t>
            </a:r>
            <a:r>
              <a:rPr lang="en-GB" sz="1800" b="0" i="1" dirty="0" smtClean="0">
                <a:solidFill>
                  <a:srgbClr val="FF0000"/>
                </a:solidFill>
              </a:rPr>
              <a:t>contracts</a:t>
            </a:r>
            <a:r>
              <a:rPr lang="en-GB" sz="1800" b="0" i="1" dirty="0" smtClean="0">
                <a:solidFill>
                  <a:srgbClr val="0F5494"/>
                </a:solidFill>
              </a:rPr>
              <a:t> </a:t>
            </a:r>
            <a:endParaRPr lang="en-GB" sz="1800" b="0" i="1" dirty="0">
              <a:solidFill>
                <a:srgbClr val="0F5494"/>
              </a:solidFill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1800" b="0" i="1" dirty="0" smtClean="0">
                <a:solidFill>
                  <a:srgbClr val="FF0000"/>
                </a:solidFill>
              </a:rPr>
              <a:t>Invoices</a:t>
            </a:r>
            <a:r>
              <a:rPr lang="en-GB" sz="1800" b="0" i="1" dirty="0" smtClean="0">
                <a:solidFill>
                  <a:srgbClr val="0F5494"/>
                </a:solidFill>
              </a:rPr>
              <a:t> </a:t>
            </a:r>
            <a:r>
              <a:rPr lang="en-GB" sz="1800" b="0" i="1" dirty="0">
                <a:solidFill>
                  <a:srgbClr val="0F5494"/>
                </a:solidFill>
              </a:rPr>
              <a:t>(including </a:t>
            </a:r>
            <a:r>
              <a:rPr lang="en-GB" sz="1800" b="0" i="1" dirty="0" smtClean="0">
                <a:solidFill>
                  <a:srgbClr val="0F5494"/>
                </a:solidFill>
              </a:rPr>
              <a:t>taxes, charges, travel </a:t>
            </a:r>
            <a:r>
              <a:rPr lang="en-GB" sz="1800" b="0" i="1" dirty="0">
                <a:solidFill>
                  <a:srgbClr val="0F5494"/>
                </a:solidFill>
              </a:rPr>
              <a:t>&amp; </a:t>
            </a:r>
            <a:r>
              <a:rPr lang="en-GB" sz="1800" b="0" i="1" dirty="0" smtClean="0">
                <a:solidFill>
                  <a:srgbClr val="0F5494"/>
                </a:solidFill>
              </a:rPr>
              <a:t>subsistence costs)</a:t>
            </a:r>
            <a:endParaRPr lang="en-GB" sz="1800" b="0" i="1" dirty="0">
              <a:solidFill>
                <a:srgbClr val="0F5494"/>
              </a:solidFill>
            </a:endParaRPr>
          </a:p>
          <a:p>
            <a:pPr lvl="1" algn="just">
              <a:spcBef>
                <a:spcPct val="20000"/>
              </a:spcBef>
              <a:buClr>
                <a:schemeClr val="accent2"/>
              </a:buClr>
            </a:pPr>
            <a:endParaRPr lang="en-GB" sz="1000" dirty="0">
              <a:solidFill>
                <a:srgbClr val="0F5494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2000" b="0" dirty="0">
                <a:solidFill>
                  <a:srgbClr val="0F5494"/>
                </a:solidFill>
              </a:rPr>
              <a:t>Core elements and </a:t>
            </a:r>
            <a:r>
              <a:rPr lang="en-GB" sz="2000" b="0" dirty="0">
                <a:solidFill>
                  <a:srgbClr val="FF0000"/>
                </a:solidFill>
              </a:rPr>
              <a:t>technical / financial management</a:t>
            </a:r>
            <a:r>
              <a:rPr lang="en-GB" sz="2000" b="0" dirty="0">
                <a:solidFill>
                  <a:srgbClr val="0F5494"/>
                </a:solidFill>
              </a:rPr>
              <a:t> of the </a:t>
            </a:r>
            <a:r>
              <a:rPr lang="en-GB" sz="2000" b="0" dirty="0" smtClean="0">
                <a:solidFill>
                  <a:srgbClr val="0F5494"/>
                </a:solidFill>
              </a:rPr>
              <a:t>action </a:t>
            </a:r>
            <a:r>
              <a:rPr lang="en-GB" sz="2000" b="0" dirty="0">
                <a:solidFill>
                  <a:srgbClr val="FF0000"/>
                </a:solidFill>
              </a:rPr>
              <a:t>cannot be subcontracted</a:t>
            </a:r>
            <a:r>
              <a:rPr lang="en-GB" sz="2000" dirty="0">
                <a:solidFill>
                  <a:srgbClr val="0F5494"/>
                </a:solidFill>
              </a:rPr>
              <a:t>.</a:t>
            </a:r>
          </a:p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GB" sz="1000" dirty="0">
              <a:solidFill>
                <a:srgbClr val="0F5494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2000" b="0" dirty="0">
                <a:solidFill>
                  <a:srgbClr val="0F5494"/>
                </a:solidFill>
              </a:rPr>
              <a:t>Tasks subcontracted </a:t>
            </a:r>
            <a:r>
              <a:rPr lang="en-GB" sz="2000" b="0" dirty="0" smtClean="0">
                <a:solidFill>
                  <a:srgbClr val="0F5494"/>
                </a:solidFill>
              </a:rPr>
              <a:t>must be </a:t>
            </a:r>
            <a:r>
              <a:rPr lang="en-GB" sz="2000" b="0" dirty="0">
                <a:solidFill>
                  <a:srgbClr val="0F5494"/>
                </a:solidFill>
              </a:rPr>
              <a:t>set out in </a:t>
            </a:r>
            <a:r>
              <a:rPr lang="en-GB" sz="2000" b="0" dirty="0" smtClean="0">
                <a:solidFill>
                  <a:srgbClr val="0F5494"/>
                </a:solidFill>
              </a:rPr>
              <a:t>technical proposal</a:t>
            </a:r>
            <a:r>
              <a:rPr lang="en-GB" sz="2000" dirty="0" smtClean="0">
                <a:solidFill>
                  <a:srgbClr val="0F5494"/>
                </a:solidFill>
              </a:rPr>
              <a:t>.</a:t>
            </a:r>
            <a:endParaRPr lang="en-GB" sz="2000" b="0" dirty="0" smtClean="0">
              <a:solidFill>
                <a:srgbClr val="0F5494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GB" sz="1200" b="0" dirty="0">
              <a:solidFill>
                <a:srgbClr val="0F5494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2000" b="0" dirty="0" smtClean="0">
                <a:solidFill>
                  <a:srgbClr val="0F5494"/>
                </a:solidFill>
              </a:rPr>
              <a:t>Requirement </a:t>
            </a:r>
            <a:r>
              <a:rPr lang="en-GB" sz="2000" b="0" dirty="0">
                <a:solidFill>
                  <a:srgbClr val="0F5494"/>
                </a:solidFill>
              </a:rPr>
              <a:t>of </a:t>
            </a:r>
            <a:r>
              <a:rPr lang="en-GB" sz="2000" b="0" dirty="0" smtClean="0">
                <a:solidFill>
                  <a:srgbClr val="FF0000"/>
                </a:solidFill>
              </a:rPr>
              <a:t>transparency, best value for money </a:t>
            </a:r>
            <a:r>
              <a:rPr lang="en-GB" sz="2000" b="0" dirty="0">
                <a:solidFill>
                  <a:srgbClr val="0F5494"/>
                </a:solidFill>
              </a:rPr>
              <a:t>or if </a:t>
            </a:r>
            <a:r>
              <a:rPr lang="en-GB" sz="2000" b="0" dirty="0" smtClean="0">
                <a:solidFill>
                  <a:srgbClr val="0F5494"/>
                </a:solidFill>
              </a:rPr>
              <a:t>appropriate, </a:t>
            </a:r>
            <a:r>
              <a:rPr lang="en-GB" sz="2000" b="0" dirty="0">
                <a:solidFill>
                  <a:srgbClr val="0F5494"/>
                </a:solidFill>
              </a:rPr>
              <a:t>lowest price</a:t>
            </a:r>
            <a:r>
              <a:rPr lang="en-GB" sz="2000" b="0" dirty="0" smtClean="0">
                <a:solidFill>
                  <a:srgbClr val="0F5494"/>
                </a:solidFill>
              </a:rPr>
              <a:t>. </a:t>
            </a:r>
            <a:r>
              <a:rPr lang="en-GB" sz="2000" b="0" dirty="0" smtClean="0">
                <a:solidFill>
                  <a:srgbClr val="FF0000"/>
                </a:solidFill>
              </a:rPr>
              <a:t>Conflict of interest </a:t>
            </a:r>
            <a:r>
              <a:rPr lang="en-GB" sz="2000" b="0" dirty="0">
                <a:solidFill>
                  <a:srgbClr val="0F5494"/>
                </a:solidFill>
              </a:rPr>
              <a:t>must be avoided</a:t>
            </a:r>
            <a:r>
              <a:rPr lang="en-GB" sz="2000" b="0" dirty="0" smtClean="0">
                <a:solidFill>
                  <a:srgbClr val="0F5494"/>
                </a:solidFill>
              </a:rPr>
              <a:t>.</a:t>
            </a:r>
          </a:p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GB" sz="1000" b="0" dirty="0" smtClean="0">
              <a:solidFill>
                <a:srgbClr val="0F5494"/>
              </a:solidFill>
            </a:endParaRPr>
          </a:p>
          <a:p>
            <a:pPr algn="just">
              <a:spcBef>
                <a:spcPct val="20000"/>
              </a:spcBef>
              <a:buClr>
                <a:schemeClr val="accent2"/>
              </a:buClr>
            </a:pPr>
            <a:r>
              <a:rPr lang="en-GB" sz="2000" b="0" dirty="0" smtClean="0">
                <a:solidFill>
                  <a:srgbClr val="0F5494"/>
                </a:solidFill>
              </a:rPr>
              <a:t> &lt; Contact </a:t>
            </a:r>
            <a:r>
              <a:rPr lang="en-GB" sz="2000" b="0" u="sng" dirty="0" smtClean="0">
                <a:solidFill>
                  <a:srgbClr val="0F5494"/>
                </a:solidFill>
              </a:rPr>
              <a:t>Procurement Department</a:t>
            </a:r>
            <a:r>
              <a:rPr lang="en-GB" sz="2000" b="0" dirty="0" smtClean="0">
                <a:solidFill>
                  <a:srgbClr val="0F5494"/>
                </a:solidFill>
              </a:rPr>
              <a:t> / Accounting for applicable </a:t>
            </a:r>
            <a:br>
              <a:rPr lang="en-GB" sz="2000" b="0" dirty="0" smtClean="0">
                <a:solidFill>
                  <a:srgbClr val="0F5494"/>
                </a:solidFill>
              </a:rPr>
            </a:br>
            <a:r>
              <a:rPr lang="en-GB" sz="2000" b="0" dirty="0" smtClean="0">
                <a:solidFill>
                  <a:srgbClr val="0F5494"/>
                </a:solidFill>
              </a:rPr>
              <a:t>     rules and data &gt;</a:t>
            </a:r>
          </a:p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fr-BE" sz="2000" b="0" dirty="0">
              <a:solidFill>
                <a:srgbClr val="0F5494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GB" sz="2000" b="0" dirty="0">
              <a:solidFill>
                <a:srgbClr val="0F5494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892" y="204314"/>
            <a:ext cx="4176068" cy="60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GB" sz="2400" dirty="0" smtClean="0">
                <a:solidFill>
                  <a:srgbClr val="0F5494"/>
                </a:solidFill>
              </a:rPr>
              <a:t>Subcontracting</a:t>
            </a:r>
            <a:endParaRPr lang="en-GB" sz="2400" dirty="0">
              <a:solidFill>
                <a:srgbClr val="0F549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8" name="Rectangle 6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8229600" cy="3633788"/>
          </a:xfrm>
          <a:noFill/>
          <a:ln/>
        </p:spPr>
        <p:txBody>
          <a:bodyPr lIns="0" tIns="0" rIns="0" bIns="0"/>
          <a:lstStyle/>
          <a:p>
            <a:pPr marL="0" indent="0" algn="just">
              <a:buNone/>
            </a:pPr>
            <a:r>
              <a:rPr lang="en-US" sz="2000" i="0" dirty="0"/>
              <a:t/>
            </a:r>
            <a:br>
              <a:rPr lang="en-US" sz="2000" i="0" dirty="0"/>
            </a:br>
            <a:r>
              <a:rPr lang="en-GB" sz="2000" i="0" dirty="0" smtClean="0"/>
              <a:t>Travel &amp; subsistence incurred a</a:t>
            </a:r>
            <a:r>
              <a:rPr lang="en-GB" sz="2000" dirty="0" smtClean="0"/>
              <a:t>s costs by the beneficiary</a:t>
            </a:r>
            <a:r>
              <a:rPr lang="en-GB" sz="2000" i="0" dirty="0" smtClean="0"/>
              <a:t> for </a:t>
            </a:r>
            <a:r>
              <a:rPr lang="en-GB" sz="2000" i="0" dirty="0" smtClean="0">
                <a:solidFill>
                  <a:srgbClr val="FF0000"/>
                </a:solidFill>
              </a:rPr>
              <a:t>all participants, except subcontractors</a:t>
            </a:r>
            <a:r>
              <a:rPr lang="en-GB" sz="2000" i="0" dirty="0" smtClean="0"/>
              <a:t> shall be claimed here:</a:t>
            </a:r>
          </a:p>
          <a:p>
            <a:pPr lvl="1" algn="just"/>
            <a:r>
              <a:rPr lang="en-GB" sz="1800" b="0" i="1" kern="1200" dirty="0">
                <a:latin typeface="Verdana" pitchFamily="34" charset="0"/>
                <a:ea typeface="+mn-ea"/>
                <a:cs typeface="+mn-cs"/>
              </a:rPr>
              <a:t>Personnel</a:t>
            </a:r>
          </a:p>
          <a:p>
            <a:pPr lvl="1" algn="just"/>
            <a:r>
              <a:rPr lang="en-GB" sz="1800" b="0" i="1" kern="1200" dirty="0">
                <a:latin typeface="Verdana" pitchFamily="34" charset="0"/>
                <a:ea typeface="+mn-ea"/>
                <a:cs typeface="+mn-cs"/>
              </a:rPr>
              <a:t>Collaborating stakeholders</a:t>
            </a:r>
          </a:p>
          <a:p>
            <a:pPr lvl="1" algn="just"/>
            <a:r>
              <a:rPr lang="en-GB" sz="1800" b="0" i="1" kern="1200" dirty="0">
                <a:latin typeface="Verdana" pitchFamily="34" charset="0"/>
                <a:ea typeface="+mn-ea"/>
                <a:cs typeface="+mn-cs"/>
              </a:rPr>
              <a:t>Invited experts, speakers</a:t>
            </a:r>
          </a:p>
          <a:p>
            <a:pPr lvl="1" algn="just"/>
            <a:r>
              <a:rPr lang="en-GB" sz="1800" b="0" i="1" kern="1200" dirty="0">
                <a:latin typeface="Verdana" pitchFamily="34" charset="0"/>
                <a:ea typeface="+mn-ea"/>
                <a:cs typeface="+mn-cs"/>
              </a:rPr>
              <a:t>Board members</a:t>
            </a:r>
          </a:p>
          <a:p>
            <a:pPr lvl="1" algn="just"/>
            <a:r>
              <a:rPr lang="en-GB" sz="1800" b="0" i="1" kern="1200" dirty="0">
                <a:latin typeface="Verdana" pitchFamily="34" charset="0"/>
                <a:ea typeface="+mn-ea"/>
                <a:cs typeface="+mn-cs"/>
              </a:rPr>
              <a:t>Trainees, other participants</a:t>
            </a:r>
          </a:p>
          <a:p>
            <a:pPr marL="457200" lvl="1" indent="0" algn="just">
              <a:buNone/>
            </a:pPr>
            <a:endParaRPr lang="en-GB" sz="1800" b="0" dirty="0" smtClean="0"/>
          </a:p>
          <a:p>
            <a:pPr algn="just">
              <a:spcBef>
                <a:spcPct val="0"/>
              </a:spcBef>
              <a:buClr>
                <a:schemeClr val="accent2"/>
              </a:buClr>
            </a:pPr>
            <a:r>
              <a:rPr lang="en-GB" sz="2000" i="0" dirty="0" smtClean="0"/>
              <a:t>Costs should be in line with the beneficiary's usual practice and rules on travel and subsistence</a:t>
            </a:r>
          </a:p>
          <a:p>
            <a:pPr algn="just">
              <a:spcBef>
                <a:spcPct val="0"/>
              </a:spcBef>
              <a:buClr>
                <a:schemeClr val="accent2"/>
              </a:buClr>
            </a:pPr>
            <a:endParaRPr lang="fr-BE" sz="2000" dirty="0"/>
          </a:p>
          <a:p>
            <a:pPr marL="0" indent="0" algn="just">
              <a:spcBef>
                <a:spcPct val="0"/>
              </a:spcBef>
              <a:buClr>
                <a:schemeClr val="accent2"/>
              </a:buClr>
              <a:buNone/>
            </a:pPr>
            <a:r>
              <a:rPr lang="en-GB" sz="2000" i="0" dirty="0" smtClean="0"/>
              <a:t>&lt; Contact Human Resources / Accounting for information &gt;</a:t>
            </a:r>
          </a:p>
          <a:p>
            <a:pPr lvl="1" algn="just">
              <a:buClr>
                <a:schemeClr val="accent2"/>
              </a:buClr>
              <a:buFontTx/>
              <a:buNone/>
            </a:pPr>
            <a:endParaRPr lang="en-GB" sz="1800" b="0" i="1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5892" y="204314"/>
            <a:ext cx="4176068" cy="60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GB" sz="2400" dirty="0">
                <a:solidFill>
                  <a:srgbClr val="0F5494"/>
                </a:solidFill>
              </a:rPr>
              <a:t>Other direct costs</a:t>
            </a:r>
            <a:br>
              <a:rPr lang="en-GB" sz="2400" dirty="0">
                <a:solidFill>
                  <a:srgbClr val="0F5494"/>
                </a:solidFill>
              </a:rPr>
            </a:br>
            <a:r>
              <a:rPr lang="en-GB" sz="2400" dirty="0">
                <a:solidFill>
                  <a:srgbClr val="0F5494"/>
                </a:solidFill>
              </a:rPr>
              <a:t>Travel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-108520" y="233363"/>
            <a:ext cx="3528392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GB" sz="2400" dirty="0" smtClean="0">
                <a:solidFill>
                  <a:srgbClr val="0F5494"/>
                </a:solidFill>
              </a:rPr>
              <a:t>Other direct costs</a:t>
            </a:r>
          </a:p>
          <a:p>
            <a:pPr marL="358775"/>
            <a:r>
              <a:rPr lang="en-GB" sz="2400" dirty="0" smtClean="0">
                <a:solidFill>
                  <a:srgbClr val="0F5494"/>
                </a:solidFill>
              </a:rPr>
              <a:t>Equipment</a:t>
            </a:r>
            <a:endParaRPr lang="en-GB" sz="2400" dirty="0">
              <a:solidFill>
                <a:srgbClr val="0F5494"/>
              </a:solidFill>
            </a:endParaRPr>
          </a:p>
        </p:txBody>
      </p:sp>
      <p:sp>
        <p:nvSpPr>
          <p:cNvPr id="203783" name="Rectangle 7"/>
          <p:cNvSpPr>
            <a:spLocks noGrp="1" noChangeArrowheads="1"/>
          </p:cNvSpPr>
          <p:nvPr>
            <p:ph idx="1"/>
          </p:nvPr>
        </p:nvSpPr>
        <p:spPr>
          <a:xfrm>
            <a:off x="323528" y="1451396"/>
            <a:ext cx="8424936" cy="3633788"/>
          </a:xfrm>
          <a:noFill/>
          <a:ln/>
        </p:spPr>
        <p:txBody>
          <a:bodyPr lIns="0" tIns="0" rIns="0" bIns="0"/>
          <a:lstStyle/>
          <a:p>
            <a:pPr algn="just">
              <a:lnSpc>
                <a:spcPct val="90000"/>
              </a:lnSpc>
            </a:pPr>
            <a:r>
              <a:rPr lang="en-GB" sz="2000" b="1" i="0" dirty="0" smtClean="0"/>
              <a:t>Specific equipment </a:t>
            </a:r>
            <a:r>
              <a:rPr lang="en-GB" sz="2000" i="0" dirty="0" smtClean="0"/>
              <a:t>(software, PC, laptop, fee for licence, etc.) necessary for the action</a:t>
            </a:r>
          </a:p>
          <a:p>
            <a:pPr algn="just">
              <a:lnSpc>
                <a:spcPct val="90000"/>
              </a:lnSpc>
            </a:pPr>
            <a:endParaRPr lang="en-GB" sz="2000" i="0" dirty="0" smtClean="0"/>
          </a:p>
          <a:p>
            <a:pPr algn="just">
              <a:lnSpc>
                <a:spcPct val="90000"/>
              </a:lnSpc>
            </a:pPr>
            <a:r>
              <a:rPr lang="en-GB" sz="2000" i="0" dirty="0" smtClean="0"/>
              <a:t>Costs eligible:</a:t>
            </a:r>
          </a:p>
          <a:p>
            <a:pPr lvl="1" algn="just">
              <a:lnSpc>
                <a:spcPct val="90000"/>
              </a:lnSpc>
            </a:pPr>
            <a:r>
              <a:rPr lang="en-GB" sz="1800" b="0" i="1" kern="1200" dirty="0" smtClean="0">
                <a:latin typeface="Verdana" pitchFamily="34" charset="0"/>
                <a:ea typeface="+mn-ea"/>
                <a:cs typeface="+mn-cs"/>
              </a:rPr>
              <a:t>Portion of </a:t>
            </a:r>
            <a:r>
              <a:rPr lang="en-GB" sz="1800" i="1" kern="1200" dirty="0" smtClean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equipment's depreciation costs</a:t>
            </a:r>
            <a:r>
              <a:rPr lang="en-GB" sz="1800" b="0" i="1" kern="1200" dirty="0" smtClean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 </a:t>
            </a:r>
            <a:r>
              <a:rPr lang="en-GB" sz="1800" b="0" i="1" kern="1200" dirty="0" smtClean="0">
                <a:latin typeface="Verdana" pitchFamily="34" charset="0"/>
                <a:ea typeface="+mn-ea"/>
                <a:cs typeface="+mn-cs"/>
              </a:rPr>
              <a:t>only, for the period of the action, if recorded in the beneficiary's accounts. Purchase and depreciation is in accordance with international accounting principles and the beneficiary's usual accounting practices.</a:t>
            </a:r>
          </a:p>
          <a:p>
            <a:pPr lvl="1" algn="just">
              <a:lnSpc>
                <a:spcPct val="90000"/>
              </a:lnSpc>
            </a:pPr>
            <a:r>
              <a:rPr lang="en-GB" sz="1800" b="0" i="1" kern="1200" dirty="0" smtClean="0">
                <a:latin typeface="Verdana" pitchFamily="34" charset="0"/>
                <a:ea typeface="+mn-ea"/>
                <a:cs typeface="+mn-cs"/>
              </a:rPr>
              <a:t>Costs of </a:t>
            </a:r>
            <a:r>
              <a:rPr lang="en-GB" sz="1800" i="1" kern="1200" dirty="0" smtClean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renting</a:t>
            </a:r>
            <a:r>
              <a:rPr lang="en-GB" sz="1800" b="0" i="1" kern="1200" dirty="0" smtClean="0">
                <a:latin typeface="Verdana" pitchFamily="34" charset="0"/>
                <a:ea typeface="+mn-ea"/>
                <a:cs typeface="+mn-cs"/>
              </a:rPr>
              <a:t> equipment</a:t>
            </a:r>
          </a:p>
          <a:p>
            <a:pPr lvl="1" algn="just">
              <a:lnSpc>
                <a:spcPct val="90000"/>
              </a:lnSpc>
            </a:pPr>
            <a:r>
              <a:rPr lang="en-GB" sz="1800" b="0" i="1" kern="1200" dirty="0" smtClean="0">
                <a:latin typeface="Verdana" pitchFamily="34" charset="0"/>
                <a:ea typeface="+mn-ea"/>
                <a:cs typeface="+mn-cs"/>
              </a:rPr>
              <a:t>Cost of </a:t>
            </a:r>
            <a:r>
              <a:rPr lang="en-GB" sz="1800" i="1" kern="1200" dirty="0" smtClean="0">
                <a:solidFill>
                  <a:srgbClr val="FF0000"/>
                </a:solidFill>
                <a:latin typeface="Verdana" pitchFamily="34" charset="0"/>
                <a:ea typeface="+mn-ea"/>
                <a:cs typeface="+mn-cs"/>
              </a:rPr>
              <a:t>leasing</a:t>
            </a:r>
            <a:r>
              <a:rPr lang="en-GB" sz="1800" b="0" i="1" kern="1200" dirty="0" smtClean="0">
                <a:latin typeface="Verdana" pitchFamily="34" charset="0"/>
                <a:ea typeface="+mn-ea"/>
                <a:cs typeface="+mn-cs"/>
              </a:rPr>
              <a:t> equipment (excluding financing costs)</a:t>
            </a:r>
            <a:endParaRPr lang="en-GB" sz="2000" i="0" dirty="0" smtClean="0"/>
          </a:p>
          <a:p>
            <a:pPr marL="457200" lvl="1" indent="0" algn="just">
              <a:lnSpc>
                <a:spcPct val="90000"/>
              </a:lnSpc>
              <a:buNone/>
            </a:pPr>
            <a:endParaRPr lang="en-GB" i="1" dirty="0" smtClean="0"/>
          </a:p>
          <a:p>
            <a:pPr algn="just">
              <a:lnSpc>
                <a:spcPct val="90000"/>
              </a:lnSpc>
            </a:pPr>
            <a:r>
              <a:rPr lang="en-GB" sz="2000" i="0" dirty="0" smtClean="0"/>
              <a:t>Common software (Microsoft Office, Excel, Word,) are part of Indirect Costs</a:t>
            </a:r>
          </a:p>
          <a:p>
            <a:pPr algn="just">
              <a:lnSpc>
                <a:spcPct val="90000"/>
              </a:lnSpc>
            </a:pPr>
            <a:endParaRPr lang="fr-BE" sz="2000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en-GB" sz="2000" dirty="0" smtClean="0"/>
              <a:t> &lt; Contact </a:t>
            </a:r>
            <a:r>
              <a:rPr lang="en-GB" sz="2000" u="sng" dirty="0"/>
              <a:t>Accounting </a:t>
            </a:r>
            <a:r>
              <a:rPr lang="en-GB" sz="2000" u="sng" dirty="0" smtClean="0"/>
              <a:t>Department for data &gt;</a:t>
            </a:r>
            <a:endParaRPr lang="en-GB" sz="2000" dirty="0"/>
          </a:p>
          <a:p>
            <a:pPr algn="just">
              <a:lnSpc>
                <a:spcPct val="90000"/>
              </a:lnSpc>
            </a:pPr>
            <a:endParaRPr lang="en-GB" sz="20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-144015" y="233363"/>
            <a:ext cx="3779911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GB" sz="2400" dirty="0">
                <a:solidFill>
                  <a:srgbClr val="0F5494"/>
                </a:solidFill>
              </a:rPr>
              <a:t>Other </a:t>
            </a:r>
            <a:r>
              <a:rPr lang="en-GB" sz="2400" dirty="0" smtClean="0">
                <a:solidFill>
                  <a:srgbClr val="0F5494"/>
                </a:solidFill>
              </a:rPr>
              <a:t>direct costs</a:t>
            </a:r>
          </a:p>
          <a:p>
            <a:pPr marL="358775"/>
            <a:r>
              <a:rPr lang="en-GB" sz="2400" dirty="0" smtClean="0">
                <a:solidFill>
                  <a:srgbClr val="0F5494"/>
                </a:solidFill>
              </a:rPr>
              <a:t>Goods and services</a:t>
            </a:r>
            <a:endParaRPr lang="en-GB" sz="2400" dirty="0">
              <a:solidFill>
                <a:srgbClr val="0F5494"/>
              </a:solidFill>
            </a:endParaRPr>
          </a:p>
        </p:txBody>
      </p:sp>
      <p:sp>
        <p:nvSpPr>
          <p:cNvPr id="201734" name="Rectangle 6"/>
          <p:cNvSpPr>
            <a:spLocks noGrp="1" noChangeArrowheads="1"/>
          </p:cNvSpPr>
          <p:nvPr>
            <p:ph idx="1"/>
          </p:nvPr>
        </p:nvSpPr>
        <p:spPr>
          <a:xfrm>
            <a:off x="251520" y="1340768"/>
            <a:ext cx="8640960" cy="4968552"/>
          </a:xfrm>
          <a:noFill/>
          <a:ln/>
        </p:spPr>
        <p:txBody>
          <a:bodyPr lIns="0" tIns="0" rIns="0" bIns="0"/>
          <a:lstStyle/>
          <a:p>
            <a:pPr algn="just"/>
            <a:r>
              <a:rPr lang="en-GB" sz="2000" i="0" dirty="0" smtClean="0"/>
              <a:t>Costs of other goods and services are eligible, if they are purchased specifically for the implementation of the action</a:t>
            </a:r>
          </a:p>
          <a:p>
            <a:pPr algn="just"/>
            <a:endParaRPr lang="en-GB" sz="1200" i="0" dirty="0" smtClean="0"/>
          </a:p>
          <a:p>
            <a:pPr algn="just"/>
            <a:r>
              <a:rPr lang="en-GB" sz="2000" i="0" dirty="0" smtClean="0"/>
              <a:t>Requirement of </a:t>
            </a:r>
            <a:r>
              <a:rPr lang="en-GB" sz="2000" i="0" dirty="0" smtClean="0">
                <a:solidFill>
                  <a:srgbClr val="FF0000"/>
                </a:solidFill>
              </a:rPr>
              <a:t>transparency, best value for money </a:t>
            </a:r>
            <a:r>
              <a:rPr lang="en-GB" sz="2000" i="0" dirty="0" smtClean="0"/>
              <a:t>or if appropriate, lowest price. </a:t>
            </a:r>
            <a:r>
              <a:rPr lang="en-GB" sz="2000" dirty="0">
                <a:solidFill>
                  <a:srgbClr val="FF0000"/>
                </a:solidFill>
              </a:rPr>
              <a:t>Conflict of interest </a:t>
            </a:r>
            <a:r>
              <a:rPr lang="en-GB" sz="2000" dirty="0"/>
              <a:t>must be </a:t>
            </a:r>
            <a:r>
              <a:rPr lang="en-GB" sz="2000" dirty="0" smtClean="0"/>
              <a:t>avoided</a:t>
            </a:r>
            <a:r>
              <a:rPr lang="en-GB" sz="2000" dirty="0"/>
              <a:t>.</a:t>
            </a:r>
            <a:endParaRPr lang="en-GB" sz="2000" i="0" dirty="0" smtClean="0"/>
          </a:p>
          <a:p>
            <a:pPr marL="457200" lvl="1" indent="0" algn="just">
              <a:buNone/>
            </a:pPr>
            <a:endParaRPr lang="en-GB" sz="1200" dirty="0" smtClean="0"/>
          </a:p>
          <a:p>
            <a:pPr algn="just"/>
            <a:r>
              <a:rPr lang="en-GB" sz="1800" i="0" dirty="0" smtClean="0"/>
              <a:t>Examples</a:t>
            </a:r>
          </a:p>
          <a:p>
            <a:pPr lvl="1" algn="just"/>
            <a:r>
              <a:rPr lang="en-GB" sz="1800" b="0" i="1" dirty="0" smtClean="0"/>
              <a:t>Dissemination of information </a:t>
            </a:r>
          </a:p>
          <a:p>
            <a:pPr lvl="1" algn="just"/>
            <a:r>
              <a:rPr lang="en-GB" sz="1800" b="0" i="1" dirty="0" smtClean="0"/>
              <a:t>Specific evaluation of the action </a:t>
            </a:r>
          </a:p>
          <a:p>
            <a:pPr lvl="1" algn="just"/>
            <a:r>
              <a:rPr lang="en-GB" sz="1800" b="0" i="1" dirty="0" smtClean="0"/>
              <a:t>Certificates of financial statements</a:t>
            </a:r>
          </a:p>
          <a:p>
            <a:pPr lvl="1" algn="just"/>
            <a:r>
              <a:rPr lang="en-GB" sz="1800" b="0" i="1" dirty="0" smtClean="0"/>
              <a:t>Translations, reproduction of reports</a:t>
            </a:r>
          </a:p>
          <a:p>
            <a:pPr lvl="1" algn="just"/>
            <a:r>
              <a:rPr lang="en-GB" sz="1800" b="0" i="1" dirty="0" smtClean="0"/>
              <a:t>Consumables and supplies (excluding general office supply)</a:t>
            </a:r>
          </a:p>
          <a:p>
            <a:pPr lvl="1" algn="just"/>
            <a:r>
              <a:rPr lang="en-GB" sz="1800" b="0" i="1" dirty="0" smtClean="0"/>
              <a:t>Conference fees, costs related to meetings / events</a:t>
            </a:r>
          </a:p>
          <a:p>
            <a:pPr lvl="1" algn="just"/>
            <a:r>
              <a:rPr lang="en-GB" sz="1800" b="0" i="1" dirty="0" smtClean="0"/>
              <a:t>Bank charges (cost of transfers to beneficiaries from the coordinator)</a:t>
            </a:r>
          </a:p>
          <a:p>
            <a:pPr lvl="1" algn="just"/>
            <a:r>
              <a:rPr lang="en-GB" sz="1800" b="0" i="1" dirty="0" smtClean="0"/>
              <a:t>Cost of financial guarantee, if applicable</a:t>
            </a:r>
            <a:endParaRPr lang="en-GB" sz="18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79512" y="1485478"/>
            <a:ext cx="8424936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2000" b="0" dirty="0">
                <a:solidFill>
                  <a:srgbClr val="FF0000"/>
                </a:solidFill>
                <a:latin typeface="Verdana" pitchFamily="34" charset="0"/>
                <a:ea typeface="+mn-ea"/>
              </a:rPr>
              <a:t>Co-funding </a:t>
            </a:r>
            <a:r>
              <a:rPr lang="en-GB" sz="2000" b="0" dirty="0" smtClean="0">
                <a:solidFill>
                  <a:srgbClr val="FF0000"/>
                </a:solidFill>
                <a:latin typeface="Verdana" pitchFamily="34" charset="0"/>
                <a:ea typeface="+mn-ea"/>
              </a:rPr>
              <a:t>from </a:t>
            </a:r>
            <a:r>
              <a:rPr lang="en-GB" sz="2000" b="0" dirty="0">
                <a:solidFill>
                  <a:srgbClr val="FF0000"/>
                </a:solidFill>
                <a:latin typeface="Verdana" pitchFamily="34" charset="0"/>
                <a:ea typeface="+mn-ea"/>
              </a:rPr>
              <a:t>the </a:t>
            </a:r>
            <a:r>
              <a:rPr lang="en-GB" sz="2000" b="0" dirty="0" smtClean="0">
                <a:solidFill>
                  <a:srgbClr val="FF0000"/>
                </a:solidFill>
                <a:latin typeface="Verdana" pitchFamily="34" charset="0"/>
                <a:ea typeface="+mn-ea"/>
              </a:rPr>
              <a:t>EU </a:t>
            </a:r>
            <a:r>
              <a:rPr lang="en-GB" sz="2000" b="0" dirty="0">
                <a:solidFill>
                  <a:srgbClr val="FF0000"/>
                </a:solidFill>
                <a:latin typeface="Verdana" pitchFamily="34" charset="0"/>
                <a:ea typeface="+mn-ea"/>
              </a:rPr>
              <a:t>budget</a:t>
            </a:r>
            <a:r>
              <a:rPr lang="en-GB" sz="2000" b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: Financial contribution granted by European Union</a:t>
            </a:r>
            <a:r>
              <a:rPr lang="en-GB" sz="2000" b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.</a:t>
            </a:r>
          </a:p>
          <a:p>
            <a:pPr marL="0" indent="0" algn="just">
              <a:spcBef>
                <a:spcPct val="20000"/>
              </a:spcBef>
              <a:buClr>
                <a:schemeClr val="accent2"/>
              </a:buClr>
            </a:pPr>
            <a:endParaRPr lang="en-GB" sz="2000" b="0" dirty="0">
              <a:solidFill>
                <a:srgbClr val="0F5494"/>
              </a:solidFill>
              <a:latin typeface="Verdana" pitchFamily="34" charset="0"/>
              <a:ea typeface="+mn-ea"/>
            </a:endParaRPr>
          </a:p>
          <a:p>
            <a:pPr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2000" b="0" dirty="0" smtClean="0">
                <a:solidFill>
                  <a:srgbClr val="FF0000"/>
                </a:solidFill>
                <a:latin typeface="Verdana" pitchFamily="34" charset="0"/>
                <a:ea typeface="+mn-ea"/>
              </a:rPr>
              <a:t>Applicant's </a:t>
            </a:r>
            <a:r>
              <a:rPr lang="en-GB" sz="2000" b="0" dirty="0">
                <a:solidFill>
                  <a:srgbClr val="FF0000"/>
                </a:solidFill>
                <a:latin typeface="Verdana" pitchFamily="34" charset="0"/>
                <a:ea typeface="+mn-ea"/>
              </a:rPr>
              <a:t>financial contribution</a:t>
            </a:r>
            <a:r>
              <a:rPr lang="en-GB" sz="2000" b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: Own financial contribution provided by </a:t>
            </a:r>
            <a:r>
              <a:rPr lang="en-GB" sz="2000" b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the applicants.</a:t>
            </a:r>
          </a:p>
          <a:p>
            <a:pPr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GB" sz="2000" b="0" dirty="0">
              <a:solidFill>
                <a:srgbClr val="0F5494"/>
              </a:solidFill>
              <a:latin typeface="Verdana" pitchFamily="34" charset="0"/>
              <a:ea typeface="+mn-ea"/>
            </a:endParaRPr>
          </a:p>
          <a:p>
            <a:pPr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2000" b="0" dirty="0">
                <a:solidFill>
                  <a:srgbClr val="FF0000"/>
                </a:solidFill>
                <a:latin typeface="Verdana" pitchFamily="34" charset="0"/>
                <a:ea typeface="+mn-ea"/>
              </a:rPr>
              <a:t>Income generated by the </a:t>
            </a:r>
            <a:r>
              <a:rPr lang="en-GB" sz="2000" b="0" dirty="0" smtClean="0">
                <a:solidFill>
                  <a:srgbClr val="FF0000"/>
                </a:solidFill>
                <a:latin typeface="Verdana" pitchFamily="34" charset="0"/>
                <a:ea typeface="+mn-ea"/>
              </a:rPr>
              <a:t>action</a:t>
            </a:r>
            <a:r>
              <a:rPr lang="en-GB" sz="2000" b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: </a:t>
            </a:r>
            <a:r>
              <a:rPr lang="en-GB" sz="2000" b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Revenues linked to </a:t>
            </a:r>
            <a:r>
              <a:rPr lang="en-GB" sz="2000" b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or </a:t>
            </a:r>
            <a:r>
              <a:rPr lang="en-GB" sz="2000" b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generated by the action itself </a:t>
            </a:r>
            <a:r>
              <a:rPr lang="en-GB" sz="2000" b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(e.g. </a:t>
            </a:r>
            <a:r>
              <a:rPr lang="en-GB" sz="2000" b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admission fee to a conference, sale of </a:t>
            </a:r>
            <a:r>
              <a:rPr lang="en-GB" sz="2000" b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equipment used, </a:t>
            </a:r>
            <a:r>
              <a:rPr lang="en-GB" sz="2000" b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etc</a:t>
            </a:r>
            <a:r>
              <a:rPr lang="en-GB" sz="2000" b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.).</a:t>
            </a:r>
          </a:p>
          <a:p>
            <a:pPr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GB" sz="2000" b="0" dirty="0">
              <a:solidFill>
                <a:srgbClr val="0F5494"/>
              </a:solidFill>
              <a:latin typeface="Verdana" pitchFamily="34" charset="0"/>
              <a:ea typeface="+mn-ea"/>
            </a:endParaRPr>
          </a:p>
          <a:p>
            <a:pPr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2000" b="0" dirty="0" smtClean="0">
                <a:solidFill>
                  <a:srgbClr val="FF0000"/>
                </a:solidFill>
                <a:latin typeface="Verdana" pitchFamily="34" charset="0"/>
                <a:ea typeface="+mn-ea"/>
              </a:rPr>
              <a:t>Financial contributions by 3</a:t>
            </a:r>
            <a:r>
              <a:rPr lang="en-GB" sz="2000" b="0" baseline="30000" dirty="0" smtClean="0">
                <a:solidFill>
                  <a:srgbClr val="FF0000"/>
                </a:solidFill>
                <a:latin typeface="Verdana" pitchFamily="34" charset="0"/>
                <a:ea typeface="+mn-ea"/>
              </a:rPr>
              <a:t>rd</a:t>
            </a:r>
            <a:r>
              <a:rPr lang="en-GB" sz="2000" b="0" dirty="0" smtClean="0">
                <a:solidFill>
                  <a:srgbClr val="FF0000"/>
                </a:solidFill>
                <a:latin typeface="Verdana" pitchFamily="34" charset="0"/>
                <a:ea typeface="+mn-ea"/>
              </a:rPr>
              <a:t> parties</a:t>
            </a:r>
            <a:r>
              <a:rPr lang="en-GB" sz="2000" b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: </a:t>
            </a:r>
            <a:r>
              <a:rPr lang="en-GB" sz="2000" b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Other grants allocated </a:t>
            </a:r>
            <a:r>
              <a:rPr lang="en-GB" sz="2000" b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at </a:t>
            </a:r>
            <a:r>
              <a:rPr lang="en-GB" sz="2000" b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international </a:t>
            </a:r>
            <a:r>
              <a:rPr lang="en-GB" sz="2000" b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/ </a:t>
            </a:r>
            <a:r>
              <a:rPr lang="en-GB" sz="2000" b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European </a:t>
            </a:r>
            <a:r>
              <a:rPr lang="en-GB" sz="2000" b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/ </a:t>
            </a:r>
            <a:r>
              <a:rPr lang="en-GB" sz="2000" b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national </a:t>
            </a:r>
            <a:r>
              <a:rPr lang="en-GB" sz="2000" b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/ </a:t>
            </a:r>
            <a:r>
              <a:rPr lang="en-GB" sz="2000" b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regional </a:t>
            </a:r>
            <a:r>
              <a:rPr lang="en-GB" sz="2000" b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/ </a:t>
            </a:r>
            <a:r>
              <a:rPr lang="en-GB" sz="2000" b="0" dirty="0">
                <a:solidFill>
                  <a:srgbClr val="0F5494"/>
                </a:solidFill>
                <a:latin typeface="Verdana" pitchFamily="34" charset="0"/>
                <a:ea typeface="+mn-ea"/>
              </a:rPr>
              <a:t>or local level and/or financial transfers received from </a:t>
            </a:r>
            <a:r>
              <a:rPr lang="en-GB" sz="2000" b="0" dirty="0" smtClean="0">
                <a:solidFill>
                  <a:srgbClr val="0F5494"/>
                </a:solidFill>
                <a:latin typeface="Verdana" pitchFamily="34" charset="0"/>
                <a:ea typeface="+mn-ea"/>
              </a:rPr>
              <a:t>donors/sponsor – </a:t>
            </a:r>
            <a:r>
              <a:rPr lang="en-GB" sz="2000" b="0" dirty="0" smtClean="0">
                <a:solidFill>
                  <a:srgbClr val="FF0000"/>
                </a:solidFill>
                <a:latin typeface="Verdana" pitchFamily="34" charset="0"/>
                <a:ea typeface="+mn-ea"/>
              </a:rPr>
              <a:t>specifically to be used for the eligible costs of the action</a:t>
            </a:r>
            <a:r>
              <a:rPr lang="en-GB" sz="2000" dirty="0" smtClean="0">
                <a:solidFill>
                  <a:schemeClr val="tx2"/>
                </a:solidFill>
              </a:rPr>
              <a:t>. </a:t>
            </a: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5892" y="204314"/>
            <a:ext cx="4176068" cy="60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US" sz="2400" dirty="0">
                <a:solidFill>
                  <a:srgbClr val="0F5494"/>
                </a:solidFill>
              </a:rPr>
              <a:t>Receipts</a:t>
            </a:r>
            <a:br>
              <a:rPr lang="en-US" sz="2400" dirty="0">
                <a:solidFill>
                  <a:srgbClr val="0F5494"/>
                </a:solidFill>
              </a:rPr>
            </a:br>
            <a:r>
              <a:rPr lang="en-US" sz="2400" dirty="0">
                <a:solidFill>
                  <a:srgbClr val="0F5494"/>
                </a:solidFill>
              </a:rPr>
              <a:t>Funding sources</a:t>
            </a:r>
            <a:endParaRPr lang="en-GB" sz="240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2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07504" y="2924944"/>
            <a:ext cx="892899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GB" kern="0" dirty="0"/>
              <a:t>3</a:t>
            </a:r>
            <a:r>
              <a:rPr lang="en-GB" kern="0" dirty="0" smtClean="0"/>
              <a:t>. </a:t>
            </a:r>
            <a:r>
              <a:rPr lang="en-GB" kern="0" dirty="0"/>
              <a:t>Nature of </a:t>
            </a:r>
            <a:r>
              <a:rPr lang="en-GB" kern="0" dirty="0" smtClean="0"/>
              <a:t>EC </a:t>
            </a:r>
            <a:r>
              <a:rPr lang="en-GB" kern="0" dirty="0"/>
              <a:t>Contribution</a:t>
            </a:r>
          </a:p>
        </p:txBody>
      </p:sp>
    </p:spTree>
    <p:extLst>
      <p:ext uri="{BB962C8B-B14F-4D97-AF65-F5344CB8AC3E}">
        <p14:creationId xmlns:p14="http://schemas.microsoft.com/office/powerpoint/2010/main" val="337754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23850" y="1513408"/>
            <a:ext cx="8353425" cy="5011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80000"/>
              </a:lnSpc>
            </a:pPr>
            <a:endParaRPr lang="en-GB" i="0" dirty="0" smtClean="0"/>
          </a:p>
          <a:p>
            <a:pPr algn="just"/>
            <a:r>
              <a:rPr lang="en-GB" sz="2000" i="0" dirty="0" smtClean="0">
                <a:solidFill>
                  <a:srgbClr val="FF0000"/>
                </a:solidFill>
                <a:ea typeface="ＭＳ Ｐゴシック" pitchFamily="4" charset="-128"/>
              </a:rPr>
              <a:t>EC Contribution = </a:t>
            </a:r>
            <a:r>
              <a:rPr lang="en-GB" sz="2000" i="0" dirty="0">
                <a:ea typeface="ＭＳ Ｐゴシック" pitchFamily="4" charset="-128"/>
              </a:rPr>
              <a:t>partial</a:t>
            </a:r>
            <a:r>
              <a:rPr lang="en-GB" sz="2000" i="0" dirty="0" smtClean="0">
                <a:solidFill>
                  <a:srgbClr val="FF0000"/>
                </a:solidFill>
                <a:ea typeface="ＭＳ Ｐゴシック" pitchFamily="4" charset="-128"/>
              </a:rPr>
              <a:t> reimbursement of costs</a:t>
            </a:r>
            <a:r>
              <a:rPr lang="en-GB" sz="2000" i="0" dirty="0" smtClean="0">
                <a:ea typeface="ＭＳ Ｐゴシック" pitchFamily="4" charset="-128"/>
              </a:rPr>
              <a:t> </a:t>
            </a:r>
            <a:r>
              <a:rPr lang="en-GB" sz="2000" b="0" i="0" dirty="0" smtClean="0">
                <a:ea typeface="ＭＳ Ｐゴシック" pitchFamily="4" charset="-128"/>
              </a:rPr>
              <a:t>incurred by beneficiaries of the grant agreement </a:t>
            </a:r>
            <a:r>
              <a:rPr lang="en-GB" sz="2000" i="0" dirty="0" smtClean="0">
                <a:solidFill>
                  <a:srgbClr val="FF0000"/>
                </a:solidFill>
                <a:ea typeface="ＭＳ Ｐゴシック" pitchFamily="4" charset="-128"/>
              </a:rPr>
              <a:t>at the reimbursement rate</a:t>
            </a:r>
            <a:r>
              <a:rPr lang="en-GB" sz="2000" b="0" i="0" dirty="0" smtClean="0">
                <a:ea typeface="ＭＳ Ｐゴシック" pitchFamily="4" charset="-128"/>
              </a:rPr>
              <a:t>. Costs are assessed at the time of the periodic reports (interim and balance payments)</a:t>
            </a:r>
          </a:p>
          <a:p>
            <a:pPr algn="just"/>
            <a:endParaRPr lang="en-GB" sz="2000" i="0" dirty="0" smtClean="0">
              <a:ea typeface="ＭＳ Ｐゴシック" pitchFamily="4" charset="-128"/>
            </a:endParaRPr>
          </a:p>
          <a:p>
            <a:pPr algn="just"/>
            <a:r>
              <a:rPr lang="en-GB" sz="2000" i="0" dirty="0" smtClean="0">
                <a:ea typeface="ＭＳ Ｐゴシック" pitchFamily="4" charset="-128"/>
              </a:rPr>
              <a:t>Double-ceiling </a:t>
            </a:r>
            <a:r>
              <a:rPr lang="en-GB" sz="2000" i="0" dirty="0">
                <a:ea typeface="ＭＳ Ｐゴシック" pitchFamily="4" charset="-128"/>
              </a:rPr>
              <a:t>of EC contribution: </a:t>
            </a:r>
            <a:r>
              <a:rPr lang="en-GB" sz="2000" b="0" i="0" dirty="0">
                <a:ea typeface="ＭＳ Ｐゴシック" pitchFamily="4" charset="-128"/>
              </a:rPr>
              <a:t>maximum absolute amount + </a:t>
            </a:r>
            <a:r>
              <a:rPr lang="en-GB" sz="2000" b="0" i="0" dirty="0" smtClean="0">
                <a:ea typeface="ＭＳ Ｐゴシック" pitchFamily="4" charset="-128"/>
              </a:rPr>
              <a:t>reimbursement rate applied to the consolidated total eligible costs of the action</a:t>
            </a:r>
            <a:endParaRPr lang="en-GB" sz="2000" b="0" i="0" dirty="0">
              <a:ea typeface="ＭＳ Ｐゴシック" pitchFamily="4" charset="-128"/>
            </a:endParaRPr>
          </a:p>
          <a:p>
            <a:pPr lvl="1" algn="just"/>
            <a:r>
              <a:rPr lang="en-GB" b="0" dirty="0">
                <a:ea typeface="ＭＳ Ｐゴシック" pitchFamily="4" charset="-128"/>
              </a:rPr>
              <a:t>In case of </a:t>
            </a:r>
            <a:r>
              <a:rPr lang="en-GB" b="0" dirty="0">
                <a:solidFill>
                  <a:srgbClr val="FF0000"/>
                </a:solidFill>
                <a:ea typeface="ＭＳ Ｐゴシック" pitchFamily="4" charset="-128"/>
              </a:rPr>
              <a:t>over-expenditure</a:t>
            </a:r>
            <a:r>
              <a:rPr lang="en-GB" b="0" dirty="0">
                <a:ea typeface="ＭＳ Ｐゴシック" pitchFamily="4" charset="-128"/>
              </a:rPr>
              <a:t> </a:t>
            </a:r>
            <a:r>
              <a:rPr lang="en-GB" b="0" dirty="0">
                <a:latin typeface="Arial"/>
                <a:ea typeface="ＭＳ Ｐゴシック" pitchFamily="4" charset="-128"/>
              </a:rPr>
              <a:t>–</a:t>
            </a:r>
            <a:r>
              <a:rPr lang="en-GB" b="0" dirty="0">
                <a:ea typeface="ＭＳ Ｐゴシック" pitchFamily="4" charset="-128"/>
              </a:rPr>
              <a:t> maximum amount is paid</a:t>
            </a:r>
          </a:p>
          <a:p>
            <a:pPr lvl="1" algn="just"/>
            <a:r>
              <a:rPr lang="en-GB" b="0" dirty="0">
                <a:ea typeface="ＭＳ Ｐゴシック" pitchFamily="4" charset="-128"/>
              </a:rPr>
              <a:t>In case </a:t>
            </a:r>
            <a:r>
              <a:rPr lang="en-GB" b="0" dirty="0">
                <a:solidFill>
                  <a:srgbClr val="FF0000"/>
                </a:solidFill>
                <a:ea typeface="ＭＳ Ｐゴシック" pitchFamily="4" charset="-128"/>
              </a:rPr>
              <a:t>under-expenditure</a:t>
            </a:r>
            <a:r>
              <a:rPr lang="en-GB" b="0" dirty="0">
                <a:ea typeface="ＭＳ Ｐゴシック" pitchFamily="4" charset="-128"/>
              </a:rPr>
              <a:t> </a:t>
            </a:r>
            <a:r>
              <a:rPr lang="en-GB" b="0" dirty="0">
                <a:latin typeface="Arial"/>
                <a:ea typeface="ＭＳ Ｐゴシック" pitchFamily="4" charset="-128"/>
              </a:rPr>
              <a:t>–</a:t>
            </a:r>
            <a:r>
              <a:rPr lang="en-GB" b="0" dirty="0">
                <a:ea typeface="ＭＳ Ｐゴシック" pitchFamily="4" charset="-128"/>
              </a:rPr>
              <a:t> </a:t>
            </a:r>
            <a:r>
              <a:rPr lang="en-GB" b="0" dirty="0" smtClean="0">
                <a:ea typeface="ＭＳ Ｐゴシック" pitchFamily="4" charset="-128"/>
              </a:rPr>
              <a:t>reimbursement % </a:t>
            </a:r>
            <a:r>
              <a:rPr lang="en-GB" b="0" dirty="0">
                <a:ea typeface="ＭＳ Ｐゴシック" pitchFamily="4" charset="-128"/>
              </a:rPr>
              <a:t>is applied</a:t>
            </a:r>
          </a:p>
          <a:p>
            <a:pPr marL="0" indent="0" algn="just">
              <a:buNone/>
            </a:pPr>
            <a:endParaRPr lang="en-GB" sz="2000" i="0" dirty="0" smtClean="0">
              <a:ea typeface="ＭＳ Ｐゴシック" pitchFamily="4" charset="-128"/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179388" y="-99392"/>
            <a:ext cx="3455987" cy="962026"/>
          </a:xfrm>
          <a:prstGeom prst="rect">
            <a:avLst/>
          </a:prstGeom>
          <a:noFill/>
          <a:ln/>
        </p:spPr>
        <p:txBody>
          <a:bodyPr lIns="0" tIns="0" rIns="0" bIns="0" anchor="b"/>
          <a:lstStyle>
            <a:lvl1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sz="2400" dirty="0" smtClean="0"/>
              <a:t>Nature of </a:t>
            </a:r>
            <a:br>
              <a:rPr lang="en-US" sz="2400" dirty="0" smtClean="0"/>
            </a:br>
            <a:r>
              <a:rPr lang="en-US" sz="2400" dirty="0" smtClean="0"/>
              <a:t>EC contribution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301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179388" y="-99392"/>
            <a:ext cx="3455987" cy="962026"/>
          </a:xfrm>
          <a:prstGeom prst="rect">
            <a:avLst/>
          </a:prstGeom>
          <a:noFill/>
          <a:ln/>
        </p:spPr>
        <p:txBody>
          <a:bodyPr lIns="0" tIns="0" rIns="0" bIns="0" anchor="b"/>
          <a:lstStyle>
            <a:lvl1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r>
              <a:rPr lang="en-US" sz="2400" dirty="0" smtClean="0"/>
              <a:t>Cash flow </a:t>
            </a:r>
          </a:p>
          <a:p>
            <a:r>
              <a:rPr lang="en-US" sz="2400" dirty="0" smtClean="0"/>
              <a:t>of the action</a:t>
            </a:r>
            <a:endParaRPr lang="en-GB" sz="24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576126" y="3140968"/>
            <a:ext cx="7843974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35496" y="3526408"/>
            <a:ext cx="1224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+mn-lt"/>
                <a:ea typeface="ＭＳ Ｐゴシック" pitchFamily="4" charset="-128"/>
              </a:rPr>
              <a:t>Starting date</a:t>
            </a:r>
            <a:endParaRPr lang="en-GB" sz="1600" dirty="0">
              <a:solidFill>
                <a:srgbClr val="FF0000"/>
              </a:solidFill>
              <a:latin typeface="+mn-lt"/>
              <a:ea typeface="ＭＳ Ｐゴシック" pitchFamily="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6126" y="2492896"/>
            <a:ext cx="784397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Duration of the action: beneficiaries carry out activities, </a:t>
            </a:r>
            <a:r>
              <a:rPr lang="en-GB" sz="1600" u="sng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generate costs</a:t>
            </a:r>
            <a:r>
              <a:rPr lang="en-GB" sz="160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 and record the costs incurred in their accounting system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84244" y="3535119"/>
            <a:ext cx="12242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  <a:latin typeface="+mn-lt"/>
                <a:ea typeface="ＭＳ Ｐゴシック" pitchFamily="4" charset="-128"/>
              </a:rPr>
              <a:t>End date</a:t>
            </a:r>
            <a:endParaRPr lang="en-GB" sz="1600" dirty="0">
              <a:solidFill>
                <a:srgbClr val="FF0000"/>
              </a:solidFill>
              <a:latin typeface="+mn-lt"/>
              <a:ea typeface="ＭＳ Ｐゴシック" pitchFamily="4" charset="-128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4500562" y="3145420"/>
            <a:ext cx="0" cy="45031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3995812" y="3589705"/>
            <a:ext cx="1224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FF0000"/>
                </a:solidFill>
                <a:latin typeface="+mn-lt"/>
                <a:ea typeface="ＭＳ Ｐゴシック" pitchFamily="4" charset="-128"/>
              </a:rPr>
              <a:t>Interim report</a:t>
            </a:r>
            <a:endParaRPr lang="en-GB" sz="1600" dirty="0">
              <a:solidFill>
                <a:srgbClr val="FF0000"/>
              </a:solidFill>
              <a:latin typeface="+mn-lt"/>
              <a:ea typeface="ＭＳ Ｐゴシック" pitchFamily="4" charset="-128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581280" y="3139938"/>
            <a:ext cx="0" cy="45031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8413824" y="3143171"/>
            <a:ext cx="0" cy="4093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35819" y="5373216"/>
            <a:ext cx="1871885" cy="584775"/>
          </a:xfrm>
          <a:prstGeom prst="rect">
            <a:avLst/>
          </a:prstGeom>
          <a:solidFill>
            <a:srgbClr val="BDD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Pre-financing payment</a:t>
            </a:r>
            <a:endParaRPr lang="en-GB" sz="1600" dirty="0">
              <a:solidFill>
                <a:srgbClr val="0F5494"/>
              </a:solidFill>
              <a:latin typeface="+mn-lt"/>
              <a:ea typeface="ＭＳ Ｐゴシック" pitchFamily="4" charset="-128"/>
            </a:endParaRPr>
          </a:p>
        </p:txBody>
      </p:sp>
      <p:cxnSp>
        <p:nvCxnSpPr>
          <p:cNvPr id="5" name="Straight Arrow Connector 4"/>
          <p:cNvCxnSpPr>
            <a:endCxn id="10" idx="2"/>
          </p:cNvCxnSpPr>
          <p:nvPr/>
        </p:nvCxnSpPr>
        <p:spPr bwMode="auto">
          <a:xfrm flipV="1">
            <a:off x="647626" y="4111183"/>
            <a:ext cx="0" cy="279321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ight Arrow 11"/>
          <p:cNvSpPr/>
          <p:nvPr/>
        </p:nvSpPr>
        <p:spPr bwMode="auto">
          <a:xfrm rot="-5400000">
            <a:off x="466597" y="4533573"/>
            <a:ext cx="755799" cy="398223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75856" y="5326608"/>
            <a:ext cx="2592288" cy="830997"/>
          </a:xfrm>
          <a:prstGeom prst="rect">
            <a:avLst/>
          </a:prstGeom>
          <a:solidFill>
            <a:srgbClr val="BDD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160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Report </a:t>
            </a:r>
            <a:r>
              <a:rPr lang="en-GB" sz="160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approval</a:t>
            </a:r>
            <a:r>
              <a:rPr lang="fr-BE" sz="160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,</a:t>
            </a:r>
            <a:endParaRPr lang="en-GB" sz="1600" dirty="0" smtClean="0">
              <a:solidFill>
                <a:srgbClr val="0F5494"/>
              </a:solidFill>
              <a:latin typeface="+mn-lt"/>
              <a:ea typeface="ＭＳ Ｐゴシック" pitchFamily="4" charset="-128"/>
            </a:endParaRPr>
          </a:p>
          <a:p>
            <a:pPr algn="ctr"/>
            <a:r>
              <a:rPr lang="en-GB" sz="160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Assessment of costs, Reimbursement </a:t>
            </a:r>
            <a:endParaRPr lang="en-GB" sz="1600" dirty="0">
              <a:solidFill>
                <a:srgbClr val="0F5494"/>
              </a:solidFill>
              <a:latin typeface="+mn-lt"/>
              <a:ea typeface="ＭＳ Ｐゴシック" pitchFamily="4" charset="-128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-5400000">
            <a:off x="4211013" y="4497284"/>
            <a:ext cx="755799" cy="398223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24" name="Right Arrow 23"/>
          <p:cNvSpPr/>
          <p:nvPr/>
        </p:nvSpPr>
        <p:spPr bwMode="auto">
          <a:xfrm rot="-5400000">
            <a:off x="8027437" y="4500186"/>
            <a:ext cx="755799" cy="398223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47664" y="4221088"/>
            <a:ext cx="1944216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Contribution from 3</a:t>
            </a:r>
            <a:r>
              <a:rPr lang="en-GB" sz="1600" baseline="3000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rd</a:t>
            </a:r>
            <a:r>
              <a:rPr lang="en-GB" sz="160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 party</a:t>
            </a:r>
            <a:endParaRPr lang="en-GB" sz="1600" dirty="0">
              <a:solidFill>
                <a:srgbClr val="0F5494"/>
              </a:solidFill>
              <a:latin typeface="+mn-lt"/>
              <a:ea typeface="ＭＳ Ｐゴシック" pitchFamily="4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08427" y="4221088"/>
            <a:ext cx="2159917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Income of the action: Conference fee </a:t>
            </a:r>
            <a:endParaRPr lang="en-GB" sz="1600" dirty="0">
              <a:solidFill>
                <a:srgbClr val="0F5494"/>
              </a:solidFill>
              <a:latin typeface="+mn-lt"/>
              <a:ea typeface="ＭＳ Ｐゴシック" pitchFamily="4" charset="-128"/>
            </a:endParaRPr>
          </a:p>
        </p:txBody>
      </p:sp>
      <p:sp>
        <p:nvSpPr>
          <p:cNvPr id="30" name="Right Arrow 29"/>
          <p:cNvSpPr/>
          <p:nvPr/>
        </p:nvSpPr>
        <p:spPr bwMode="auto">
          <a:xfrm rot="-5400000">
            <a:off x="2232972" y="3489172"/>
            <a:ext cx="755799" cy="398223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31" name="Right Arrow 30"/>
          <p:cNvSpPr/>
          <p:nvPr/>
        </p:nvSpPr>
        <p:spPr bwMode="auto">
          <a:xfrm rot="-5400000">
            <a:off x="6227237" y="3417164"/>
            <a:ext cx="755799" cy="398223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26007" y="1412776"/>
            <a:ext cx="3058161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Applicant's contribution</a:t>
            </a:r>
            <a:endParaRPr lang="en-GB" sz="1600" dirty="0">
              <a:solidFill>
                <a:srgbClr val="0F5494"/>
              </a:solidFill>
              <a:latin typeface="+mn-lt"/>
              <a:ea typeface="ＭＳ Ｐゴシック" pitchFamily="4" charset="-128"/>
            </a:endParaRPr>
          </a:p>
        </p:txBody>
      </p:sp>
      <p:sp>
        <p:nvSpPr>
          <p:cNvPr id="26" name="Right Arrow 25"/>
          <p:cNvSpPr/>
          <p:nvPr/>
        </p:nvSpPr>
        <p:spPr bwMode="auto">
          <a:xfrm rot="5400000">
            <a:off x="4195047" y="1933745"/>
            <a:ext cx="576064" cy="398223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16216" y="5317536"/>
            <a:ext cx="2592288" cy="830997"/>
          </a:xfrm>
          <a:prstGeom prst="rect">
            <a:avLst/>
          </a:prstGeom>
          <a:solidFill>
            <a:srgbClr val="BDDE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BE" sz="160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Report </a:t>
            </a:r>
            <a:r>
              <a:rPr lang="en-GB" sz="160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approval</a:t>
            </a:r>
            <a:r>
              <a:rPr lang="fr-BE" sz="160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,</a:t>
            </a:r>
            <a:endParaRPr lang="en-GB" sz="1600" dirty="0" smtClean="0">
              <a:solidFill>
                <a:srgbClr val="0F5494"/>
              </a:solidFill>
              <a:latin typeface="+mn-lt"/>
              <a:ea typeface="ＭＳ Ｐゴシック" pitchFamily="4" charset="-128"/>
            </a:endParaRPr>
          </a:p>
          <a:p>
            <a:pPr algn="ctr"/>
            <a:r>
              <a:rPr lang="en-GB" sz="1600" dirty="0" smtClean="0">
                <a:solidFill>
                  <a:srgbClr val="0F5494"/>
                </a:solidFill>
                <a:latin typeface="+mn-lt"/>
                <a:ea typeface="ＭＳ Ｐゴシック" pitchFamily="4" charset="-128"/>
              </a:rPr>
              <a:t>Assessment of costs, Reimbursement </a:t>
            </a:r>
            <a:endParaRPr lang="en-GB" sz="1600" dirty="0">
              <a:solidFill>
                <a:srgbClr val="0F5494"/>
              </a:solidFill>
              <a:latin typeface="+mn-lt"/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61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504" y="2924944"/>
            <a:ext cx="892899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GB" kern="0" dirty="0" smtClean="0"/>
              <a:t>4. </a:t>
            </a:r>
            <a:r>
              <a:rPr lang="en-GB" dirty="0"/>
              <a:t>Management of the grant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48548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5" name="Rectangle 7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lIns="0" tIns="0" rIns="0" bIns="0"/>
          <a:lstStyle/>
          <a:p>
            <a:pPr marL="457200" indent="-457200">
              <a:lnSpc>
                <a:spcPct val="140000"/>
              </a:lnSpc>
              <a:spcBef>
                <a:spcPct val="30000"/>
              </a:spcBef>
              <a:buFontTx/>
              <a:buAutoNum type="arabicPeriod"/>
            </a:pPr>
            <a:r>
              <a:rPr lang="en-GB" i="0" dirty="0"/>
              <a:t>General </a:t>
            </a:r>
            <a:r>
              <a:rPr lang="en-GB" i="0" dirty="0" smtClean="0"/>
              <a:t>information</a:t>
            </a:r>
          </a:p>
          <a:p>
            <a:pPr marL="457200" indent="-457200">
              <a:lnSpc>
                <a:spcPct val="140000"/>
              </a:lnSpc>
              <a:spcBef>
                <a:spcPct val="30000"/>
              </a:spcBef>
              <a:buFontTx/>
              <a:buAutoNum type="arabicPeriod"/>
            </a:pPr>
            <a:r>
              <a:rPr lang="en-GB" i="0" dirty="0" smtClean="0"/>
              <a:t>Budget </a:t>
            </a:r>
            <a:r>
              <a:rPr lang="en-GB" i="0" dirty="0"/>
              <a:t>structure</a:t>
            </a:r>
          </a:p>
          <a:p>
            <a:pPr marL="457200" indent="-457200">
              <a:lnSpc>
                <a:spcPct val="140000"/>
              </a:lnSpc>
              <a:spcBef>
                <a:spcPct val="30000"/>
              </a:spcBef>
              <a:buFontTx/>
              <a:buAutoNum type="arabicPeriod"/>
            </a:pPr>
            <a:r>
              <a:rPr lang="fr-BE" i="0" dirty="0" smtClean="0"/>
              <a:t>Nature of EC Contribution</a:t>
            </a:r>
          </a:p>
          <a:p>
            <a:pPr marL="457200" indent="-457200">
              <a:lnSpc>
                <a:spcPct val="140000"/>
              </a:lnSpc>
              <a:spcBef>
                <a:spcPct val="30000"/>
              </a:spcBef>
              <a:buFontTx/>
              <a:buAutoNum type="arabicPeriod"/>
            </a:pPr>
            <a:r>
              <a:rPr lang="fr-BE" i="0" dirty="0" smtClean="0"/>
              <a:t>Management of the </a:t>
            </a:r>
            <a:r>
              <a:rPr lang="en-GB" i="0" dirty="0" smtClean="0"/>
              <a:t>grant</a:t>
            </a:r>
          </a:p>
          <a:p>
            <a:pPr marL="457200" indent="-457200">
              <a:lnSpc>
                <a:spcPct val="140000"/>
              </a:lnSpc>
              <a:spcBef>
                <a:spcPct val="30000"/>
              </a:spcBef>
              <a:buFontTx/>
              <a:buAutoNum type="arabicPeriod"/>
            </a:pPr>
            <a:r>
              <a:rPr lang="en-GB" i="0" dirty="0" smtClean="0"/>
              <a:t>Tips </a:t>
            </a:r>
            <a:r>
              <a:rPr lang="en-GB" i="0" dirty="0"/>
              <a:t>and </a:t>
            </a:r>
            <a:r>
              <a:rPr lang="en-GB" i="0" dirty="0" smtClean="0"/>
              <a:t>observations</a:t>
            </a:r>
            <a:endParaRPr lang="en-GB" i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1556792"/>
            <a:ext cx="11902008" cy="936625"/>
          </a:xfrm>
        </p:spPr>
        <p:txBody>
          <a:bodyPr/>
          <a:lstStyle/>
          <a:p>
            <a:r>
              <a:rPr lang="en-US" sz="3200" dirty="0"/>
              <a:t>Table of Contents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251520" y="1052736"/>
            <a:ext cx="8640960" cy="5011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lnSpc>
                <a:spcPct val="80000"/>
              </a:lnSpc>
              <a:buNone/>
            </a:pPr>
            <a:endParaRPr lang="en-GB" sz="1200" i="0" dirty="0" smtClean="0"/>
          </a:p>
          <a:p>
            <a:pPr marL="0" indent="0" algn="just">
              <a:buNone/>
            </a:pPr>
            <a:r>
              <a:rPr lang="en-GB" sz="2000" i="0" dirty="0" smtClean="0">
                <a:ea typeface="ＭＳ Ｐゴシック" pitchFamily="4" charset="-128"/>
              </a:rPr>
              <a:t>All payments are made to the coordinator</a:t>
            </a:r>
            <a:r>
              <a:rPr lang="fr-BE" sz="2000" i="0" dirty="0" smtClean="0">
                <a:ea typeface="ＭＳ Ｐゴシック" pitchFamily="4" charset="-128"/>
              </a:rPr>
              <a:t>.</a:t>
            </a:r>
          </a:p>
          <a:p>
            <a:pPr marL="0" indent="0" algn="just">
              <a:buNone/>
            </a:pPr>
            <a:endParaRPr lang="en-GB" sz="1000" i="0" dirty="0" smtClean="0">
              <a:ea typeface="ＭＳ Ｐゴシック" pitchFamily="4" charset="-128"/>
            </a:endParaRPr>
          </a:p>
          <a:p>
            <a:pPr algn="just"/>
            <a:r>
              <a:rPr lang="en-GB" sz="2000" i="0" dirty="0" smtClean="0">
                <a:ea typeface="ＭＳ Ｐゴシック" pitchFamily="4" charset="-128"/>
              </a:rPr>
              <a:t>Pre-financing payment</a:t>
            </a:r>
          </a:p>
          <a:p>
            <a:pPr lvl="1" algn="just"/>
            <a:r>
              <a:rPr lang="en-GB" sz="1800" b="0" i="1" dirty="0" smtClean="0">
                <a:latin typeface="Verdana" pitchFamily="34" charset="0"/>
              </a:rPr>
              <a:t>It provides beneficiaries with a float. It remains the property of the EU until the balance payment.</a:t>
            </a:r>
          </a:p>
          <a:p>
            <a:pPr lvl="1" algn="just"/>
            <a:r>
              <a:rPr lang="en-GB" sz="1800" b="0" i="1" dirty="0" smtClean="0">
                <a:latin typeface="Verdana" pitchFamily="34" charset="0"/>
              </a:rPr>
              <a:t>It will be distributed by the coordinator if </a:t>
            </a:r>
            <a:r>
              <a:rPr lang="en-GB" sz="1800" i="1" dirty="0" smtClean="0">
                <a:solidFill>
                  <a:srgbClr val="FF0000"/>
                </a:solidFill>
                <a:latin typeface="Verdana" pitchFamily="34" charset="0"/>
              </a:rPr>
              <a:t>90% of the beneficiaries sign </a:t>
            </a:r>
            <a:r>
              <a:rPr lang="en-GB" sz="1800" b="0" i="1" dirty="0" smtClean="0">
                <a:latin typeface="Verdana" pitchFamily="34" charset="0"/>
              </a:rPr>
              <a:t>the accession form and to only those beneficiaries who have signed it.</a:t>
            </a:r>
          </a:p>
          <a:p>
            <a:pPr marL="0" indent="0" algn="just">
              <a:buNone/>
            </a:pPr>
            <a:endParaRPr lang="en-GB" sz="1000" b="0" i="0" dirty="0" smtClean="0">
              <a:solidFill>
                <a:srgbClr val="FF0000"/>
              </a:solidFill>
              <a:ea typeface="ＭＳ Ｐゴシック" pitchFamily="4" charset="-128"/>
            </a:endParaRPr>
          </a:p>
          <a:p>
            <a:pPr algn="just"/>
            <a:r>
              <a:rPr lang="en-GB" sz="2000" i="0" dirty="0">
                <a:ea typeface="ＭＳ Ｐゴシック" pitchFamily="4" charset="-128"/>
              </a:rPr>
              <a:t>Interim </a:t>
            </a:r>
            <a:r>
              <a:rPr lang="en-GB" sz="2000" i="0" dirty="0" smtClean="0">
                <a:ea typeface="ＭＳ Ｐゴシック" pitchFamily="4" charset="-128"/>
              </a:rPr>
              <a:t>payments </a:t>
            </a:r>
            <a:r>
              <a:rPr lang="en-GB" sz="2000" b="0" i="0" dirty="0" smtClean="0">
                <a:ea typeface="ＭＳ Ｐゴシック" pitchFamily="4" charset="-128"/>
              </a:rPr>
              <a:t>(one or more)</a:t>
            </a:r>
            <a:endParaRPr lang="en-GB" sz="2000" b="0" i="0" dirty="0">
              <a:ea typeface="ＭＳ Ｐゴシック" pitchFamily="4" charset="-128"/>
            </a:endParaRPr>
          </a:p>
          <a:p>
            <a:pPr lvl="1" algn="just"/>
            <a:r>
              <a:rPr lang="en-GB" sz="1800" b="0" i="1" dirty="0">
                <a:latin typeface="Verdana" pitchFamily="34" charset="0"/>
              </a:rPr>
              <a:t>Approval of periodic report + corresponding </a:t>
            </a:r>
            <a:r>
              <a:rPr lang="en-GB" sz="1800" b="0" i="1" dirty="0" smtClean="0">
                <a:latin typeface="Verdana" pitchFamily="34" charset="0"/>
              </a:rPr>
              <a:t>deliverables</a:t>
            </a:r>
          </a:p>
          <a:p>
            <a:pPr lvl="1" algn="just"/>
            <a:r>
              <a:rPr lang="en-GB" sz="1800" b="0" i="1" dirty="0" smtClean="0">
                <a:latin typeface="Verdana" pitchFamily="34" charset="0"/>
              </a:rPr>
              <a:t>Payment is based on actual costs incurred during the reporting period and approved by the Agency. </a:t>
            </a:r>
          </a:p>
          <a:p>
            <a:pPr lvl="1" algn="just"/>
            <a:r>
              <a:rPr lang="en-GB" sz="1800" b="0" i="1" dirty="0" smtClean="0">
                <a:latin typeface="Verdana" pitchFamily="34" charset="0"/>
              </a:rPr>
              <a:t>Calculation: application of the reimbursement rate on the approved eligible costs for the period.</a:t>
            </a:r>
          </a:p>
          <a:p>
            <a:pPr lvl="1" algn="just"/>
            <a:r>
              <a:rPr lang="en-GB" sz="1800" b="0" i="1" dirty="0" smtClean="0">
                <a:latin typeface="Verdana" pitchFamily="34" charset="0"/>
              </a:rPr>
              <a:t>Total amount of pre-financing and interim payment is limited to 90% of the maximum EU contribution set in the GA</a:t>
            </a:r>
          </a:p>
          <a:p>
            <a:pPr marL="457200" lvl="1" indent="0" algn="just">
              <a:buNone/>
            </a:pPr>
            <a:endParaRPr lang="en-GB" sz="2000" i="0" dirty="0" smtClean="0">
              <a:ea typeface="ＭＳ Ｐゴシック" pitchFamily="4" charset="-12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5892" y="204314"/>
            <a:ext cx="3455988" cy="60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US" sz="2400" dirty="0" smtClean="0">
                <a:solidFill>
                  <a:srgbClr val="0F5494"/>
                </a:solidFill>
              </a:rPr>
              <a:t>Payments</a:t>
            </a:r>
            <a:endParaRPr lang="en-GB" sz="240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7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251520" y="1297384"/>
            <a:ext cx="8640960" cy="4003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lnSpc>
                <a:spcPct val="80000"/>
              </a:lnSpc>
              <a:buNone/>
            </a:pPr>
            <a:endParaRPr lang="en-GB" sz="1200" i="0" dirty="0" smtClean="0"/>
          </a:p>
          <a:p>
            <a:pPr algn="just"/>
            <a:r>
              <a:rPr lang="en-GB" sz="2000" i="0" dirty="0" smtClean="0">
                <a:ea typeface="ＭＳ Ｐゴシック" pitchFamily="4" charset="-128"/>
              </a:rPr>
              <a:t>Balance Payment</a:t>
            </a:r>
          </a:p>
          <a:p>
            <a:pPr lvl="1" algn="just"/>
            <a:r>
              <a:rPr lang="en-GB" sz="1800" b="0" i="1" dirty="0" smtClean="0">
                <a:latin typeface="Verdana" pitchFamily="34" charset="0"/>
              </a:rPr>
              <a:t>Reimburses the remaining part of the eligible costs for the implementation of the action.</a:t>
            </a:r>
          </a:p>
          <a:p>
            <a:pPr lvl="1" algn="just"/>
            <a:r>
              <a:rPr lang="en-GB" sz="1800" b="0" i="1" dirty="0" smtClean="0">
                <a:latin typeface="Verdana" pitchFamily="34" charset="0"/>
              </a:rPr>
              <a:t>Approval of final report + corresponding deliverables</a:t>
            </a:r>
          </a:p>
          <a:p>
            <a:pPr lvl="1" algn="just"/>
            <a:r>
              <a:rPr lang="en-GB" sz="1800" b="0" i="1" dirty="0" smtClean="0">
                <a:latin typeface="Verdana" pitchFamily="34" charset="0"/>
              </a:rPr>
              <a:t>Establishment of the consolidated total eligible costs of the action and the final grant amount, refer to slides "Calculation of EU Contribution". </a:t>
            </a:r>
          </a:p>
          <a:p>
            <a:pPr lvl="1" algn="just"/>
            <a:r>
              <a:rPr lang="en-GB" sz="1800" b="0" i="1" dirty="0" smtClean="0">
                <a:latin typeface="Verdana" pitchFamily="34" charset="0"/>
              </a:rPr>
              <a:t>Amount due is the balance of the final grant after the deduction of pre-financing and interim payments.</a:t>
            </a:r>
          </a:p>
          <a:p>
            <a:pPr lvl="1" algn="just"/>
            <a:r>
              <a:rPr lang="en-GB" sz="1800" b="0" i="1" dirty="0" smtClean="0">
                <a:latin typeface="Verdana" pitchFamily="34" charset="0"/>
              </a:rPr>
              <a:t>The balance is a recovery, if the amount of earlier payments exceeds the final grant amount.</a:t>
            </a:r>
          </a:p>
          <a:p>
            <a:pPr marL="0" indent="0" algn="just">
              <a:buNone/>
            </a:pPr>
            <a:endParaRPr lang="en-GB" sz="2000" i="0" dirty="0" smtClean="0">
              <a:ea typeface="ＭＳ Ｐゴシック" pitchFamily="4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5892" y="204314"/>
            <a:ext cx="3455988" cy="60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US" sz="2400" dirty="0" smtClean="0">
                <a:solidFill>
                  <a:srgbClr val="0F5494"/>
                </a:solidFill>
              </a:rPr>
              <a:t>Payments</a:t>
            </a:r>
            <a:endParaRPr lang="en-GB" sz="240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5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07950" y="1052736"/>
            <a:ext cx="8928546" cy="619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en-GB" sz="1200" i="0" dirty="0" smtClean="0">
              <a:ea typeface="MS PGothic" pitchFamily="34" charset="-128"/>
            </a:endParaRPr>
          </a:p>
          <a:p>
            <a:pPr algn="just"/>
            <a:r>
              <a:rPr lang="en-GB" sz="1800" i="0" dirty="0" smtClean="0">
                <a:ea typeface="MS PGothic" pitchFamily="34" charset="-128"/>
              </a:rPr>
              <a:t>All </a:t>
            </a:r>
            <a:r>
              <a:rPr lang="en-GB" sz="1800" i="0" dirty="0">
                <a:ea typeface="MS PGothic" pitchFamily="34" charset="-128"/>
              </a:rPr>
              <a:t>activities</a:t>
            </a:r>
            <a:r>
              <a:rPr lang="en-GB" sz="1800" i="0" dirty="0" smtClean="0">
                <a:ea typeface="MS PGothic" pitchFamily="34" charset="-128"/>
              </a:rPr>
              <a:t> generating costs must fall within the duration</a:t>
            </a:r>
          </a:p>
          <a:p>
            <a:pPr lvl="1" algn="just"/>
            <a:r>
              <a:rPr lang="en-GB" sz="1800" b="0" i="1" dirty="0" smtClean="0">
                <a:ea typeface="MS PGothic" pitchFamily="34" charset="-128"/>
              </a:rPr>
              <a:t>Events, meetings, delivery of consumables, services etc.</a:t>
            </a:r>
          </a:p>
          <a:p>
            <a:pPr lvl="1" algn="just"/>
            <a:r>
              <a:rPr lang="en-GB" sz="1800" b="0" i="1" dirty="0" smtClean="0">
                <a:ea typeface="MS PGothic" pitchFamily="34" charset="-128"/>
              </a:rPr>
              <a:t>+2 months: activities directly linked to preparation </a:t>
            </a:r>
            <a:r>
              <a:rPr lang="fr-BE" sz="1800" b="0" i="1" dirty="0" smtClean="0">
                <a:ea typeface="MS PGothic" pitchFamily="34" charset="-128"/>
              </a:rPr>
              <a:t>of the final report</a:t>
            </a:r>
            <a:endParaRPr lang="en-GB" sz="1800" b="0" i="1" dirty="0" smtClean="0">
              <a:ea typeface="MS PGothic" pitchFamily="34" charset="-128"/>
            </a:endParaRPr>
          </a:p>
          <a:p>
            <a:pPr algn="just"/>
            <a:endParaRPr lang="en-GB" sz="1000" i="0" dirty="0" smtClean="0">
              <a:ea typeface="MS PGothic" pitchFamily="34" charset="-128"/>
            </a:endParaRPr>
          </a:p>
          <a:p>
            <a:pPr algn="just"/>
            <a:r>
              <a:rPr lang="en-GB" sz="1800" i="0" dirty="0" smtClean="0">
                <a:ea typeface="MS PGothic" pitchFamily="34" charset="-128"/>
              </a:rPr>
              <a:t>All debts must be established by the time the final report is submitted to the Agency</a:t>
            </a:r>
            <a:endParaRPr lang="en-GB" sz="1800" i="0" dirty="0">
              <a:ea typeface="MS PGothic" pitchFamily="34" charset="-128"/>
            </a:endParaRPr>
          </a:p>
          <a:p>
            <a:pPr marL="457200" lvl="1" indent="0" algn="just">
              <a:buNone/>
            </a:pPr>
            <a:r>
              <a:rPr lang="en-GB" sz="1800" b="0" dirty="0" smtClean="0">
                <a:ea typeface="MS PGothic" pitchFamily="34" charset="-128"/>
              </a:rPr>
              <a:t>Date of invoices and payments can be outside the duration</a:t>
            </a:r>
          </a:p>
          <a:p>
            <a:pPr lvl="1" algn="just"/>
            <a:r>
              <a:rPr lang="en-GB" sz="1800" b="0" i="1" dirty="0" smtClean="0">
                <a:ea typeface="MS PGothic" pitchFamily="34" charset="-128"/>
              </a:rPr>
              <a:t>Prior the duration (e.g. equipment, kick-off meeting)</a:t>
            </a:r>
          </a:p>
          <a:p>
            <a:pPr lvl="1" algn="just"/>
            <a:r>
              <a:rPr lang="en-GB" sz="1800" b="0" i="1" dirty="0" smtClean="0">
                <a:ea typeface="MS PGothic" pitchFamily="34" charset="-128"/>
              </a:rPr>
              <a:t>After the duration (e.g. service contracts, final conference)</a:t>
            </a:r>
            <a:endParaRPr lang="en-GB" sz="1000" i="0" dirty="0" smtClean="0">
              <a:ea typeface="MS PGothic" pitchFamily="34" charset="-128"/>
            </a:endParaRPr>
          </a:p>
          <a:p>
            <a:pPr algn="just"/>
            <a:endParaRPr lang="en-GB" sz="1000" i="0" dirty="0" smtClean="0">
              <a:ea typeface="MS PGothic" pitchFamily="34" charset="-128"/>
            </a:endParaRPr>
          </a:p>
          <a:p>
            <a:pPr algn="just"/>
            <a:r>
              <a:rPr lang="en-GB" sz="1800" i="0" dirty="0" smtClean="0">
                <a:ea typeface="MS PGothic" pitchFamily="34" charset="-128"/>
              </a:rPr>
              <a:t>Type of supporting documents</a:t>
            </a:r>
          </a:p>
          <a:p>
            <a:pPr lvl="1" algn="just"/>
            <a:r>
              <a:rPr lang="en-GB" sz="1800" b="0" i="1" dirty="0" smtClean="0">
                <a:ea typeface="MS PGothic" pitchFamily="34" charset="-128"/>
              </a:rPr>
              <a:t>Timesheets, salary slips, invoices, contracts, purchase orders, acknowledgments of receipts / delivery, participants lists</a:t>
            </a:r>
          </a:p>
          <a:p>
            <a:pPr lvl="1" algn="just"/>
            <a:r>
              <a:rPr lang="en-GB" sz="1800" b="0" i="1" dirty="0" smtClean="0">
                <a:ea typeface="MS PGothic" pitchFamily="34" charset="-128"/>
              </a:rPr>
              <a:t>The amounts of cost items must be accurately established from the supporting documents and reconciled in the accounting records.</a:t>
            </a:r>
            <a:endParaRPr lang="en-GB" sz="1800" i="1" dirty="0" smtClean="0">
              <a:ea typeface="MS PGothic" pitchFamily="34" charset="-128"/>
            </a:endParaRPr>
          </a:p>
          <a:p>
            <a:pPr algn="just"/>
            <a:endParaRPr lang="en-GB" sz="1000" i="0" dirty="0" smtClean="0">
              <a:ea typeface="MS PGothic" pitchFamily="34" charset="-128"/>
            </a:endParaRPr>
          </a:p>
          <a:p>
            <a:pPr algn="just"/>
            <a:r>
              <a:rPr lang="en-GB" sz="1800" i="0" dirty="0" smtClean="0">
                <a:ea typeface="MS PGothic" pitchFamily="34" charset="-128"/>
              </a:rPr>
              <a:t>No supporting documents for Indirect Costs</a:t>
            </a:r>
          </a:p>
          <a:p>
            <a:pPr algn="just"/>
            <a:endParaRPr lang="en-GB" sz="2000" b="1" i="0" dirty="0" smtClean="0">
              <a:ea typeface="MS PGothic" pitchFamily="34" charset="-128"/>
            </a:endParaRPr>
          </a:p>
          <a:p>
            <a:pPr lvl="1" algn="just"/>
            <a:endParaRPr lang="en-GB" b="0" i="1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892" y="204314"/>
            <a:ext cx="3455988" cy="60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US" sz="2400" dirty="0" smtClean="0">
                <a:solidFill>
                  <a:srgbClr val="0F5494"/>
                </a:solidFill>
              </a:rPr>
              <a:t>Supporting documents</a:t>
            </a:r>
            <a:endParaRPr lang="en-GB" sz="240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41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36513" y="-388938"/>
            <a:ext cx="3311525" cy="1225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GB" sz="2400" dirty="0" smtClean="0">
                <a:solidFill>
                  <a:srgbClr val="0F5494"/>
                </a:solidFill>
              </a:rPr>
              <a:t>The final grant amount…</a:t>
            </a:r>
            <a:endParaRPr lang="en-GB" sz="2400" dirty="0">
              <a:solidFill>
                <a:srgbClr val="0F5494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title"/>
          </p:nvPr>
        </p:nvSpPr>
        <p:spPr>
          <a:xfrm>
            <a:off x="241746" y="1124223"/>
            <a:ext cx="8506718" cy="936625"/>
          </a:xfrm>
          <a:noFill/>
        </p:spPr>
        <p:txBody>
          <a:bodyPr lIns="0" tIns="0" rIns="0" bIns="0" anchor="b"/>
          <a:lstStyle/>
          <a:p>
            <a:pPr indent="0" algn="just" eaLnBrk="1" hangingPunct="1"/>
            <a:r>
              <a:rPr lang="en-GB" sz="2400" dirty="0" smtClean="0"/>
              <a:t>…will be established at the time of the balance payment in </a:t>
            </a:r>
            <a:r>
              <a:rPr lang="en-GB" sz="2400" dirty="0" smtClean="0">
                <a:solidFill>
                  <a:srgbClr val="FF0000"/>
                </a:solidFill>
              </a:rPr>
              <a:t>4 steps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6344" y="2492983"/>
            <a:ext cx="8713092" cy="3312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marL="457200" indent="-457200" algn="just" eaLnBrk="1" hangingPunct="1">
              <a:spcBef>
                <a:spcPts val="1200"/>
              </a:spcBef>
              <a:buClr>
                <a:srgbClr val="2D5EC1"/>
              </a:buClr>
              <a:buFont typeface="+mj-lt"/>
              <a:buAutoNum type="arabicPeriod"/>
              <a:defRPr/>
            </a:pPr>
            <a:r>
              <a:rPr lang="en-GB" sz="1800" dirty="0">
                <a:solidFill>
                  <a:srgbClr val="0F5494"/>
                </a:solidFill>
                <a:ea typeface="ＭＳ Ｐゴシック" pitchFamily="4" charset="-128"/>
              </a:rPr>
              <a:t>Apply the reimbursement rate </a:t>
            </a:r>
            <a:r>
              <a:rPr lang="en-GB" sz="1800" b="0" dirty="0" smtClean="0">
                <a:solidFill>
                  <a:srgbClr val="0F5494"/>
                </a:solidFill>
                <a:ea typeface="ＭＳ Ｐゴシック" pitchFamily="4" charset="-128"/>
              </a:rPr>
              <a:t>defined </a:t>
            </a:r>
            <a:r>
              <a:rPr lang="en-GB" sz="1800" b="0" dirty="0">
                <a:solidFill>
                  <a:srgbClr val="0F5494"/>
                </a:solidFill>
                <a:ea typeface="ＭＳ Ｐゴシック" pitchFamily="4" charset="-128"/>
              </a:rPr>
              <a:t>in the grant agreement</a:t>
            </a:r>
            <a:r>
              <a:rPr lang="en-GB" sz="1800" b="0" dirty="0" smtClean="0">
                <a:solidFill>
                  <a:srgbClr val="0F5494"/>
                </a:solidFill>
                <a:ea typeface="ＭＳ Ｐゴシック" pitchFamily="4" charset="-128"/>
              </a:rPr>
              <a:t>. </a:t>
            </a:r>
            <a:br>
              <a:rPr lang="en-GB" sz="1800" b="0" dirty="0" smtClean="0">
                <a:solidFill>
                  <a:srgbClr val="0F5494"/>
                </a:solidFill>
                <a:ea typeface="ＭＳ Ｐゴシック" pitchFamily="4" charset="-128"/>
              </a:rPr>
            </a:br>
            <a:r>
              <a:rPr lang="en-GB" sz="1800" b="0" dirty="0" smtClean="0">
                <a:solidFill>
                  <a:srgbClr val="0F5494"/>
                </a:solidFill>
                <a:ea typeface="ＭＳ Ｐゴシック" pitchFamily="4" charset="-128"/>
              </a:rPr>
              <a:t>The Agency assesses and approves the cost claim of the beneficiaries (and its affiliated entities) and establishes the consolidated total eligible costs incurred for the whole action.</a:t>
            </a:r>
          </a:p>
          <a:p>
            <a:pPr marL="457200" indent="-457200" algn="just" eaLnBrk="1" hangingPunct="1">
              <a:spcBef>
                <a:spcPct val="20000"/>
              </a:spcBef>
              <a:buClr>
                <a:srgbClr val="2D5EC1"/>
              </a:buClr>
              <a:buFont typeface="+mj-lt"/>
              <a:buAutoNum type="arabicPeriod"/>
              <a:defRPr/>
            </a:pPr>
            <a:endParaRPr lang="fr-BE" sz="1800" b="0" dirty="0" smtClean="0">
              <a:solidFill>
                <a:srgbClr val="0F5494"/>
              </a:solidFill>
              <a:ea typeface="ＭＳ Ｐゴシック" pitchFamily="4" charset="-128"/>
            </a:endParaRPr>
          </a:p>
          <a:p>
            <a:pPr marL="457200" indent="-457200" algn="just" eaLnBrk="1" hangingPunct="1">
              <a:spcBef>
                <a:spcPct val="20000"/>
              </a:spcBef>
              <a:buClr>
                <a:srgbClr val="2D5EC1"/>
              </a:buClr>
              <a:buFont typeface="+mj-lt"/>
              <a:buAutoNum type="arabicPeriod"/>
              <a:defRPr/>
            </a:pPr>
            <a:endParaRPr lang="fr-BE" sz="1200" b="0" dirty="0" smtClean="0">
              <a:solidFill>
                <a:srgbClr val="0F5494"/>
              </a:solidFill>
              <a:ea typeface="ＭＳ Ｐゴシック" pitchFamily="4" charset="-128"/>
            </a:endParaRPr>
          </a:p>
          <a:p>
            <a:pPr marL="457200" indent="-457200" algn="just" eaLnBrk="1" hangingPunct="1">
              <a:spcBef>
                <a:spcPct val="20000"/>
              </a:spcBef>
              <a:buClr>
                <a:srgbClr val="2D5EC1"/>
              </a:buClr>
              <a:buFont typeface="+mj-lt"/>
              <a:buAutoNum type="arabicPeriod"/>
              <a:defRPr/>
            </a:pPr>
            <a:r>
              <a:rPr lang="en-GB" sz="1800" dirty="0" smtClean="0">
                <a:solidFill>
                  <a:srgbClr val="0F5494"/>
                </a:solidFill>
                <a:ea typeface="ＭＳ Ｐゴシック" pitchFamily="4" charset="-128"/>
              </a:rPr>
              <a:t>Apply the double-ceiling of the EU Contribution: </a:t>
            </a:r>
          </a:p>
          <a:p>
            <a:pPr marL="400050" lvl="1" indent="0" algn="just" eaLnBrk="1" hangingPunct="1">
              <a:spcBef>
                <a:spcPct val="20000"/>
              </a:spcBef>
              <a:buClr>
                <a:srgbClr val="2D5EC1"/>
              </a:buClr>
              <a:defRPr/>
            </a:pPr>
            <a:r>
              <a:rPr lang="en-GB" sz="1800" b="0" dirty="0" smtClean="0">
                <a:solidFill>
                  <a:srgbClr val="0F5494"/>
                </a:solidFill>
                <a:ea typeface="ＭＳ Ｐゴシック" pitchFamily="4" charset="-128"/>
              </a:rPr>
              <a:t>Compare the result</a:t>
            </a:r>
            <a:r>
              <a:rPr lang="en-GB" sz="1800" dirty="0" smtClean="0">
                <a:solidFill>
                  <a:srgbClr val="0F5494"/>
                </a:solidFill>
                <a:ea typeface="ＭＳ Ｐゴシック" pitchFamily="4" charset="-128"/>
              </a:rPr>
              <a:t> </a:t>
            </a:r>
            <a:r>
              <a:rPr lang="en-GB" sz="1800" b="0" dirty="0" smtClean="0">
                <a:solidFill>
                  <a:srgbClr val="0F5494"/>
                </a:solidFill>
                <a:ea typeface="ＭＳ Ｐゴシック" pitchFamily="4" charset="-128"/>
              </a:rPr>
              <a:t>of step 1 with the maximum amount of EU contribution defined in the grant agreement</a:t>
            </a:r>
            <a:endParaRPr lang="en-GB" sz="1800" b="0" u="sng" dirty="0" smtClean="0">
              <a:solidFill>
                <a:srgbClr val="0F5494"/>
              </a:solidFill>
              <a:ea typeface="ＭＳ Ｐゴシック" pitchFamily="4" charset="-128"/>
            </a:endParaRPr>
          </a:p>
          <a:p>
            <a:pPr marL="400050" lvl="1" indent="0" algn="just" eaLnBrk="1" hangingPunct="1">
              <a:spcBef>
                <a:spcPct val="20000"/>
              </a:spcBef>
              <a:buClr>
                <a:srgbClr val="2D5EC1"/>
              </a:buClr>
              <a:defRPr/>
            </a:pPr>
            <a:endParaRPr lang="en-GB" sz="1800" b="0" dirty="0" smtClean="0">
              <a:solidFill>
                <a:srgbClr val="0F5494"/>
              </a:solidFill>
              <a:ea typeface="ＭＳ Ｐゴシック" pitchFamily="4" charset="-128"/>
            </a:endParaRPr>
          </a:p>
          <a:p>
            <a:pPr marL="400050" lvl="1" indent="0" algn="just" eaLnBrk="1" hangingPunct="1">
              <a:spcBef>
                <a:spcPct val="20000"/>
              </a:spcBef>
              <a:buClr>
                <a:srgbClr val="2D5EC1"/>
              </a:buClr>
              <a:defRPr/>
            </a:pPr>
            <a:r>
              <a:rPr lang="en-GB" sz="1800" b="0" dirty="0" smtClean="0">
                <a:solidFill>
                  <a:srgbClr val="0F5494"/>
                </a:solidFill>
                <a:ea typeface="ＭＳ Ｐゴシック" pitchFamily="4" charset="-128"/>
              </a:rPr>
              <a:t>Maximum grant amount will be limited to the lower amount of step 1 and step 2.</a:t>
            </a:r>
            <a:endParaRPr lang="fr-BE" sz="1800" b="0" dirty="0" smtClean="0">
              <a:solidFill>
                <a:srgbClr val="0F5494"/>
              </a:solidFill>
              <a:ea typeface="ＭＳ Ｐゴシック" pitchFamily="4" charset="-128"/>
            </a:endParaRPr>
          </a:p>
          <a:p>
            <a:pPr marL="457200" indent="-457200" algn="just" eaLnBrk="1" hangingPunct="1">
              <a:spcBef>
                <a:spcPct val="20000"/>
              </a:spcBef>
              <a:buClr>
                <a:srgbClr val="2D5EC1"/>
              </a:buClr>
              <a:buFont typeface="+mj-lt"/>
              <a:buAutoNum type="arabicPeriod"/>
              <a:defRPr/>
            </a:pPr>
            <a:endParaRPr lang="en-GB" sz="1800" b="0" dirty="0" smtClean="0">
              <a:solidFill>
                <a:srgbClr val="0F5494"/>
              </a:solidFill>
              <a:ea typeface="ＭＳ Ｐゴシック" pitchFamily="4" charset="-128"/>
            </a:endParaRPr>
          </a:p>
          <a:p>
            <a:pPr marL="0" indent="0" algn="just" eaLnBrk="1" hangingPunct="1">
              <a:spcBef>
                <a:spcPct val="20000"/>
              </a:spcBef>
              <a:buClr>
                <a:srgbClr val="2D5EC1"/>
              </a:buClr>
              <a:defRPr/>
            </a:pPr>
            <a:endParaRPr lang="en-GB" sz="1800" dirty="0" smtClean="0">
              <a:solidFill>
                <a:srgbClr val="0F5494"/>
              </a:solidFill>
              <a:ea typeface="ＭＳ Ｐゴシック" pitchFamily="4" charset="-128"/>
            </a:endParaRPr>
          </a:p>
          <a:p>
            <a:pPr marL="457200" indent="-457200" algn="just" eaLnBrk="1" hangingPunct="1">
              <a:spcBef>
                <a:spcPct val="20000"/>
              </a:spcBef>
              <a:buClr>
                <a:srgbClr val="2D5EC1"/>
              </a:buClr>
              <a:buFont typeface="+mj-lt"/>
              <a:buAutoNum type="arabicPeriod"/>
              <a:defRPr/>
            </a:pPr>
            <a:endParaRPr lang="en-GB" sz="1800" b="0" dirty="0" smtClean="0">
              <a:solidFill>
                <a:srgbClr val="0F5494"/>
              </a:solidFill>
              <a:ea typeface="ＭＳ Ｐゴシック" pitchFamily="4" charset="-128"/>
            </a:endParaRPr>
          </a:p>
          <a:p>
            <a:pPr marL="0" indent="0" algn="just" eaLnBrk="1" hangingPunct="1">
              <a:spcBef>
                <a:spcPct val="20000"/>
              </a:spcBef>
              <a:buClr>
                <a:srgbClr val="2D5EC1"/>
              </a:buClr>
              <a:defRPr/>
            </a:pPr>
            <a:endParaRPr lang="en-GB" sz="1800" b="0" dirty="0" smtClean="0">
              <a:solidFill>
                <a:srgbClr val="0F5494"/>
              </a:solidFill>
              <a:ea typeface="ＭＳ Ｐゴシック" pitchFamily="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26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79388" y="1412776"/>
            <a:ext cx="8640762" cy="439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marL="457200" indent="-457200" algn="just" eaLnBrk="1" hangingPunct="1">
              <a:spcBef>
                <a:spcPct val="20000"/>
              </a:spcBef>
              <a:buClr>
                <a:srgbClr val="2D5EC1"/>
              </a:buClr>
              <a:buFont typeface="+mj-lt"/>
              <a:buAutoNum type="arabicPeriod" startAt="3"/>
              <a:defRPr/>
            </a:pPr>
            <a:r>
              <a:rPr lang="en-GB" sz="1800" dirty="0" smtClean="0">
                <a:solidFill>
                  <a:srgbClr val="0F5494"/>
                </a:solidFill>
                <a:ea typeface="ＭＳ Ｐゴシック" pitchFamily="4" charset="-128"/>
              </a:rPr>
              <a:t>Application of no-profit principle </a:t>
            </a:r>
            <a:r>
              <a:rPr lang="en-GB" sz="1800" b="0" dirty="0" smtClean="0">
                <a:solidFill>
                  <a:srgbClr val="0F5494"/>
                </a:solidFill>
                <a:ea typeface="ＭＳ Ｐゴシック" pitchFamily="4" charset="-128"/>
              </a:rPr>
              <a:t>– is it possible to pay the result of step 2?</a:t>
            </a:r>
          </a:p>
          <a:p>
            <a:pPr marL="400050" lvl="1" indent="0" algn="just" eaLnBrk="1" hangingPunct="1">
              <a:spcBef>
                <a:spcPct val="20000"/>
              </a:spcBef>
              <a:buClr>
                <a:srgbClr val="2D5EC1"/>
              </a:buClr>
              <a:defRPr/>
            </a:pPr>
            <a:r>
              <a:rPr lang="en-GB" sz="1800" b="0" dirty="0" smtClean="0">
                <a:solidFill>
                  <a:srgbClr val="0F5494"/>
                </a:solidFill>
                <a:ea typeface="ＭＳ Ｐゴシック" pitchFamily="4" charset="-128"/>
              </a:rPr>
              <a:t>Profit is generated when the sum of the result of step  and the action's consolidated total receipts is higher than the action's consolidated total eligible costs (step 1).</a:t>
            </a:r>
          </a:p>
          <a:p>
            <a:pPr marL="400050" lvl="1" indent="0" algn="just" eaLnBrk="1" hangingPunct="1">
              <a:spcBef>
                <a:spcPct val="20000"/>
              </a:spcBef>
              <a:buClr>
                <a:srgbClr val="2D5EC1"/>
              </a:buClr>
              <a:defRPr/>
            </a:pPr>
            <a:r>
              <a:rPr lang="en-GB" sz="1800" dirty="0" smtClean="0">
                <a:solidFill>
                  <a:srgbClr val="0F5494"/>
                </a:solidFill>
                <a:ea typeface="ＭＳ Ｐゴシック" pitchFamily="4" charset="-128"/>
              </a:rPr>
              <a:t>Check:</a:t>
            </a:r>
          </a:p>
          <a:p>
            <a:pPr marL="857250" lvl="1" indent="-457200" algn="just" eaLnBrk="1" hangingPunct="1">
              <a:spcBef>
                <a:spcPct val="20000"/>
              </a:spcBef>
              <a:buClr>
                <a:srgbClr val="2D5EC1"/>
              </a:buClr>
              <a:buFont typeface="+mj-lt"/>
              <a:buAutoNum type="alphaLcParenR"/>
              <a:defRPr/>
            </a:pPr>
            <a:r>
              <a:rPr lang="en-GB" sz="1800" b="0" dirty="0" smtClean="0">
                <a:solidFill>
                  <a:srgbClr val="0F5494"/>
                </a:solidFill>
                <a:ea typeface="ＭＳ Ｐゴシック" pitchFamily="4" charset="-128"/>
              </a:rPr>
              <a:t>Has the action generated any income?</a:t>
            </a:r>
          </a:p>
          <a:p>
            <a:pPr marL="857250" lvl="1" indent="-457200" algn="just" eaLnBrk="1" hangingPunct="1">
              <a:spcBef>
                <a:spcPct val="20000"/>
              </a:spcBef>
              <a:buClr>
                <a:srgbClr val="2D5EC1"/>
              </a:buClr>
              <a:buFont typeface="+mj-lt"/>
              <a:buAutoNum type="alphaLcParenR"/>
              <a:defRPr/>
            </a:pPr>
            <a:r>
              <a:rPr lang="en-GB" sz="1800" b="0" dirty="0" smtClean="0">
                <a:solidFill>
                  <a:srgbClr val="0F5494"/>
                </a:solidFill>
                <a:ea typeface="ＭＳ Ｐゴシック" pitchFamily="4" charset="-128"/>
              </a:rPr>
              <a:t>Is there any third party contribution?</a:t>
            </a:r>
          </a:p>
          <a:p>
            <a:pPr marL="857250" lvl="1" indent="-457200" algn="just" eaLnBrk="1" hangingPunct="1">
              <a:spcBef>
                <a:spcPct val="20000"/>
              </a:spcBef>
              <a:buClr>
                <a:srgbClr val="2D5EC1"/>
              </a:buClr>
              <a:buFont typeface="+mj-lt"/>
              <a:buAutoNum type="alphaLcParenR"/>
              <a:defRPr/>
            </a:pPr>
            <a:endParaRPr lang="en-GB" sz="1200" b="0" dirty="0" smtClean="0">
              <a:solidFill>
                <a:srgbClr val="0F5494"/>
              </a:solidFill>
              <a:ea typeface="ＭＳ Ｐゴシック" pitchFamily="4" charset="-128"/>
            </a:endParaRPr>
          </a:p>
          <a:p>
            <a:pPr marL="400050" lvl="1" indent="0" algn="just" eaLnBrk="1" hangingPunct="1">
              <a:spcBef>
                <a:spcPct val="20000"/>
              </a:spcBef>
              <a:buClr>
                <a:srgbClr val="2D5EC1"/>
              </a:buClr>
              <a:defRPr/>
            </a:pPr>
            <a:r>
              <a:rPr lang="en-GB" sz="1800" b="0" dirty="0" smtClean="0">
                <a:solidFill>
                  <a:srgbClr val="0F5494"/>
                </a:solidFill>
                <a:ea typeface="ＭＳ Ｐゴシック" pitchFamily="4" charset="-128"/>
              </a:rPr>
              <a:t>If yes, calculate the sum (a + b) and add it to the result of step 2.</a:t>
            </a:r>
          </a:p>
          <a:p>
            <a:pPr marL="400050" lvl="1" indent="0" algn="just" eaLnBrk="1" hangingPunct="1">
              <a:spcBef>
                <a:spcPct val="20000"/>
              </a:spcBef>
              <a:buClr>
                <a:srgbClr val="2D5EC1"/>
              </a:buClr>
              <a:defRPr/>
            </a:pPr>
            <a:endParaRPr lang="en-GB" sz="1200" dirty="0" smtClean="0">
              <a:solidFill>
                <a:srgbClr val="0F5494"/>
              </a:solidFill>
              <a:ea typeface="ＭＳ Ｐゴシック" pitchFamily="4" charset="-128"/>
            </a:endParaRPr>
          </a:p>
          <a:p>
            <a:pPr marL="400050" lvl="1" indent="0" algn="just" eaLnBrk="1" hangingPunct="1">
              <a:spcBef>
                <a:spcPct val="20000"/>
              </a:spcBef>
              <a:buClr>
                <a:srgbClr val="2D5EC1"/>
              </a:buClr>
              <a:defRPr/>
            </a:pPr>
            <a:r>
              <a:rPr lang="en-GB" sz="1800" dirty="0" smtClean="0">
                <a:solidFill>
                  <a:srgbClr val="0F5494"/>
                </a:solidFill>
                <a:ea typeface="ＭＳ Ｐゴシック" pitchFamily="4" charset="-128"/>
              </a:rPr>
              <a:t>Compare results of step 1 and step 3</a:t>
            </a:r>
          </a:p>
          <a:p>
            <a:pPr marL="400050" lvl="1" indent="0" algn="just" eaLnBrk="1" hangingPunct="1">
              <a:spcBef>
                <a:spcPct val="20000"/>
              </a:spcBef>
              <a:buClr>
                <a:srgbClr val="2D5EC1"/>
              </a:buClr>
              <a:defRPr/>
            </a:pPr>
            <a:r>
              <a:rPr lang="en-GB" sz="1800" b="0" dirty="0" smtClean="0">
                <a:solidFill>
                  <a:srgbClr val="0F5494"/>
                </a:solidFill>
                <a:ea typeface="ＭＳ Ｐゴシック" pitchFamily="4" charset="-128"/>
              </a:rPr>
              <a:t>If step 3 &gt; step 1 – the action would generate profit and the final grant amount should be adjusted</a:t>
            </a:r>
          </a:p>
          <a:p>
            <a:pPr marL="400050" lvl="1" indent="0" algn="just" eaLnBrk="1" hangingPunct="1">
              <a:spcBef>
                <a:spcPct val="20000"/>
              </a:spcBef>
              <a:buClr>
                <a:srgbClr val="2D5EC1"/>
              </a:buClr>
              <a:defRPr/>
            </a:pPr>
            <a:endParaRPr lang="en-GB" sz="1200" b="0" dirty="0" smtClean="0">
              <a:solidFill>
                <a:srgbClr val="0F5494"/>
              </a:solidFill>
              <a:ea typeface="ＭＳ Ｐゴシック" pitchFamily="4" charset="-128"/>
            </a:endParaRPr>
          </a:p>
          <a:p>
            <a:pPr marL="457200" indent="-457200" algn="just" eaLnBrk="1" hangingPunct="1">
              <a:spcBef>
                <a:spcPct val="20000"/>
              </a:spcBef>
              <a:buClr>
                <a:srgbClr val="2D5EC1"/>
              </a:buClr>
              <a:buFont typeface="+mj-lt"/>
              <a:buAutoNum type="arabicPeriod" startAt="4"/>
              <a:defRPr/>
            </a:pPr>
            <a:r>
              <a:rPr lang="en-GB" sz="1800" dirty="0" smtClean="0">
                <a:solidFill>
                  <a:srgbClr val="0F5494"/>
                </a:solidFill>
                <a:ea typeface="ＭＳ Ｐゴシック" pitchFamily="4" charset="-128"/>
              </a:rPr>
              <a:t>Reduction due to improper implementation of the action</a:t>
            </a:r>
            <a:endParaRPr lang="en-GB" sz="1800" b="0" dirty="0" smtClean="0">
              <a:solidFill>
                <a:srgbClr val="0F5494"/>
              </a:solidFill>
              <a:ea typeface="ＭＳ Ｐゴシック" pitchFamily="4" charset="-128"/>
            </a:endParaRPr>
          </a:p>
          <a:p>
            <a:pPr marL="457200" indent="-457200" algn="just" eaLnBrk="1" hangingPunct="1">
              <a:spcBef>
                <a:spcPct val="20000"/>
              </a:spcBef>
              <a:buClr>
                <a:srgbClr val="2D5EC1"/>
              </a:buClr>
              <a:buFont typeface="+mj-lt"/>
              <a:buAutoNum type="arabicPeriod" startAt="4"/>
              <a:defRPr/>
            </a:pPr>
            <a:endParaRPr lang="en-GB" sz="1800" b="0" dirty="0" smtClean="0">
              <a:solidFill>
                <a:srgbClr val="0F5494"/>
              </a:solidFill>
              <a:ea typeface="ＭＳ Ｐゴシック" pitchFamily="4" charset="-128"/>
            </a:endParaRPr>
          </a:p>
          <a:p>
            <a:pPr marL="457200" indent="-457200" algn="just" eaLnBrk="1" hangingPunct="1">
              <a:spcBef>
                <a:spcPct val="20000"/>
              </a:spcBef>
              <a:buClr>
                <a:srgbClr val="2D5EC1"/>
              </a:buClr>
              <a:buFont typeface="+mj-lt"/>
              <a:buAutoNum type="arabicPeriod" startAt="4"/>
              <a:defRPr/>
            </a:pPr>
            <a:endParaRPr lang="en-GB" sz="1800" b="0" dirty="0" smtClean="0">
              <a:solidFill>
                <a:srgbClr val="0F5494"/>
              </a:solidFill>
              <a:ea typeface="ＭＳ Ｐゴシック" pitchFamily="4" charset="-128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36513" y="-316831"/>
            <a:ext cx="3311525" cy="1225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GB" sz="2400" dirty="0" smtClean="0">
                <a:solidFill>
                  <a:srgbClr val="0F5494"/>
                </a:solidFill>
              </a:rPr>
              <a:t>The final grant amount cont.</a:t>
            </a:r>
            <a:endParaRPr lang="en-GB" sz="240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71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7504" y="2924944"/>
            <a:ext cx="892899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algn="ctr"/>
            <a:r>
              <a:rPr lang="en-GB" kern="0" dirty="0"/>
              <a:t>5</a:t>
            </a:r>
            <a:r>
              <a:rPr lang="en-GB" kern="0" dirty="0" smtClean="0"/>
              <a:t>. </a:t>
            </a:r>
            <a:r>
              <a:rPr lang="en-GB" dirty="0"/>
              <a:t>Tips and observations of past experiences</a:t>
            </a:r>
            <a:endParaRPr lang="en-GB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Slide Number Placeholder 3"/>
          <p:cNvSpPr txBox="1">
            <a:spLocks noGrp="1"/>
          </p:cNvSpPr>
          <p:nvPr/>
        </p:nvSpPr>
        <p:spPr bwMode="auto">
          <a:xfrm>
            <a:off x="212725" y="6370638"/>
            <a:ext cx="90011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200" b="0">
                <a:solidFill>
                  <a:schemeClr val="accent1"/>
                </a:solidFill>
                <a:ea typeface="ＭＳ Ｐゴシック" pitchFamily="34" charset="-128"/>
              </a:rPr>
              <a:t>Page </a:t>
            </a:r>
            <a:fld id="{3EDB2197-A4F4-4256-9042-F8D8F8CC137B}" type="slidenum">
              <a:rPr lang="fr-FR" sz="1200" b="0">
                <a:solidFill>
                  <a:schemeClr val="accent1"/>
                </a:solidFill>
                <a:ea typeface="ＭＳ Ｐゴシック" pitchFamily="34" charset="-128"/>
              </a:rPr>
              <a:pPr/>
              <a:t>26</a:t>
            </a:fld>
            <a:endParaRPr lang="fr-FR" sz="1200" b="0">
              <a:solidFill>
                <a:schemeClr val="accent1"/>
              </a:solidFill>
              <a:ea typeface="ＭＳ Ｐゴシック" pitchFamily="34" charset="-128"/>
            </a:endParaRP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79388" y="1268760"/>
            <a:ext cx="8569075" cy="4753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2000" b="0" dirty="0" smtClean="0">
                <a:solidFill>
                  <a:srgbClr val="FF0000"/>
                </a:solidFill>
              </a:rPr>
              <a:t>Double-ceiling </a:t>
            </a:r>
            <a:r>
              <a:rPr lang="en-GB" sz="2000" b="0" dirty="0">
                <a:solidFill>
                  <a:srgbClr val="FF0000"/>
                </a:solidFill>
              </a:rPr>
              <a:t>to the </a:t>
            </a:r>
            <a:r>
              <a:rPr lang="en-GB" sz="2000" b="0" dirty="0" smtClean="0">
                <a:solidFill>
                  <a:srgbClr val="FF0000"/>
                </a:solidFill>
              </a:rPr>
              <a:t>EU Contribution</a:t>
            </a:r>
            <a:endParaRPr lang="en-GB" sz="2000" b="0" dirty="0">
              <a:solidFill>
                <a:srgbClr val="0F5494"/>
              </a:solidFill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1800" b="0" i="1" dirty="0" smtClean="0">
                <a:solidFill>
                  <a:srgbClr val="0F5494"/>
                </a:solidFill>
              </a:rPr>
              <a:t>Maximum </a:t>
            </a:r>
            <a:r>
              <a:rPr lang="en-GB" sz="1800" b="0" i="1" dirty="0">
                <a:solidFill>
                  <a:srgbClr val="0F5494"/>
                </a:solidFill>
              </a:rPr>
              <a:t>amount of the </a:t>
            </a:r>
            <a:r>
              <a:rPr lang="en-GB" sz="1800" b="0" i="1" dirty="0" smtClean="0">
                <a:solidFill>
                  <a:srgbClr val="0F5494"/>
                </a:solidFill>
              </a:rPr>
              <a:t>grant</a:t>
            </a:r>
            <a:endParaRPr lang="en-GB" sz="1800" b="0" i="1" dirty="0">
              <a:solidFill>
                <a:srgbClr val="0F5494"/>
              </a:solidFill>
            </a:endParaRPr>
          </a:p>
          <a:p>
            <a:pPr marL="742950" lvl="1" indent="-28575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1800" b="0" i="1" dirty="0" smtClean="0">
                <a:solidFill>
                  <a:srgbClr val="0F5494"/>
                </a:solidFill>
              </a:rPr>
              <a:t>Reimbursement rate of </a:t>
            </a:r>
            <a:r>
              <a:rPr lang="en-GB" sz="1800" b="0" i="1" dirty="0">
                <a:solidFill>
                  <a:srgbClr val="0F5494"/>
                </a:solidFill>
              </a:rPr>
              <a:t>total eligible costs</a:t>
            </a:r>
          </a:p>
          <a:p>
            <a:pPr marL="742950" lvl="1" indent="-28575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GB" sz="1000" b="0" i="1" dirty="0">
              <a:solidFill>
                <a:srgbClr val="0F5494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2000" b="0" dirty="0">
                <a:solidFill>
                  <a:srgbClr val="0F5494"/>
                </a:solidFill>
              </a:rPr>
              <a:t>Recording </a:t>
            </a:r>
            <a:r>
              <a:rPr lang="en-GB" sz="2000" b="0" dirty="0" smtClean="0">
                <a:solidFill>
                  <a:srgbClr val="0F5494"/>
                </a:solidFill>
              </a:rPr>
              <a:t>the costs in </a:t>
            </a:r>
            <a:r>
              <a:rPr lang="en-GB" sz="2000" b="0" dirty="0">
                <a:solidFill>
                  <a:srgbClr val="0F5494"/>
                </a:solidFill>
              </a:rPr>
              <a:t>the accounts by applying </a:t>
            </a:r>
            <a:r>
              <a:rPr lang="en-GB" sz="2000" b="0" dirty="0" smtClean="0">
                <a:solidFill>
                  <a:srgbClr val="0F5494"/>
                </a:solidFill>
              </a:rPr>
              <a:t>accounting standards, national law </a:t>
            </a:r>
            <a:r>
              <a:rPr lang="en-GB" sz="2000" b="0" dirty="0">
                <a:solidFill>
                  <a:srgbClr val="0F5494"/>
                </a:solidFill>
              </a:rPr>
              <a:t>and usual </a:t>
            </a:r>
            <a:r>
              <a:rPr lang="en-GB" sz="2000" b="0" dirty="0" smtClean="0">
                <a:solidFill>
                  <a:srgbClr val="0F5494"/>
                </a:solidFill>
              </a:rPr>
              <a:t>accounting practices of the beneficiaries</a:t>
            </a:r>
          </a:p>
          <a:p>
            <a:pPr algn="just">
              <a:spcBef>
                <a:spcPct val="20000"/>
              </a:spcBef>
              <a:buClr>
                <a:schemeClr val="accent2"/>
              </a:buClr>
            </a:pPr>
            <a:endParaRPr lang="en-GB" sz="1000" b="0" dirty="0">
              <a:solidFill>
                <a:srgbClr val="0F5494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2000" b="0" dirty="0">
                <a:solidFill>
                  <a:srgbClr val="0F5494"/>
                </a:solidFill>
              </a:rPr>
              <a:t>Number of associated partners</a:t>
            </a:r>
          </a:p>
          <a:p>
            <a:pPr marL="742950" lvl="1" indent="-28575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1800" b="0" i="1" dirty="0">
                <a:solidFill>
                  <a:srgbClr val="0F5494"/>
                </a:solidFill>
              </a:rPr>
              <a:t>All partners with specific knowledge crucial to the action</a:t>
            </a:r>
          </a:p>
          <a:p>
            <a:pPr marL="742950" lvl="1" indent="-28575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1800" b="0" i="1" dirty="0">
                <a:solidFill>
                  <a:srgbClr val="0F5494"/>
                </a:solidFill>
              </a:rPr>
              <a:t>Too many – difficult to </a:t>
            </a:r>
            <a:r>
              <a:rPr lang="en-GB" sz="1800" b="0" i="1" dirty="0" smtClean="0">
                <a:solidFill>
                  <a:srgbClr val="0F5494"/>
                </a:solidFill>
              </a:rPr>
              <a:t>manage</a:t>
            </a:r>
          </a:p>
          <a:p>
            <a:pPr marL="742950" lvl="1" indent="-28575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1800" b="0" i="1" dirty="0" smtClean="0">
                <a:solidFill>
                  <a:srgbClr val="0F5494"/>
                </a:solidFill>
              </a:rPr>
              <a:t>Higher share – more commitment</a:t>
            </a:r>
          </a:p>
          <a:p>
            <a:pPr marL="742950" lvl="1" indent="-28575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GB" sz="1000" b="0" i="1" dirty="0">
              <a:solidFill>
                <a:srgbClr val="0F5494"/>
              </a:solidFill>
            </a:endParaRPr>
          </a:p>
          <a:p>
            <a:pPr marL="342900" indent="-34290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2000" b="0" dirty="0">
                <a:solidFill>
                  <a:srgbClr val="0F5494"/>
                </a:solidFill>
              </a:rPr>
              <a:t>Avoid obvious </a:t>
            </a:r>
            <a:r>
              <a:rPr lang="en-GB" sz="2000" b="0" dirty="0">
                <a:solidFill>
                  <a:srgbClr val="FF0000"/>
                </a:solidFill>
              </a:rPr>
              <a:t>over / under estimation</a:t>
            </a:r>
          </a:p>
          <a:p>
            <a:pPr marL="742950" lvl="1" indent="-28575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1800" b="0" i="1" dirty="0">
                <a:solidFill>
                  <a:srgbClr val="0F5494"/>
                </a:solidFill>
              </a:rPr>
              <a:t>Over-estimation may lead </a:t>
            </a:r>
            <a:r>
              <a:rPr lang="en-GB" sz="1800" b="0" i="1" dirty="0" smtClean="0">
                <a:solidFill>
                  <a:srgbClr val="0F5494"/>
                </a:solidFill>
              </a:rPr>
              <a:t>to decreasing </a:t>
            </a:r>
            <a:r>
              <a:rPr lang="en-GB" sz="1800" b="0" i="1" dirty="0">
                <a:solidFill>
                  <a:srgbClr val="0F5494"/>
                </a:solidFill>
              </a:rPr>
              <a:t>of </a:t>
            </a:r>
            <a:r>
              <a:rPr lang="en-GB" sz="1800" b="0" i="1" dirty="0" smtClean="0">
                <a:solidFill>
                  <a:srgbClr val="0F5494"/>
                </a:solidFill>
              </a:rPr>
              <a:t>the final EU </a:t>
            </a:r>
            <a:r>
              <a:rPr lang="en-GB" sz="1800" b="0" i="1" dirty="0">
                <a:solidFill>
                  <a:srgbClr val="0F5494"/>
                </a:solidFill>
              </a:rPr>
              <a:t>contribution</a:t>
            </a:r>
          </a:p>
          <a:p>
            <a:pPr marL="742950" lvl="1" indent="-285750" algn="just"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GB" sz="1800" b="0" i="1" dirty="0">
                <a:solidFill>
                  <a:srgbClr val="0F5494"/>
                </a:solidFill>
              </a:rPr>
              <a:t>Under-estimation: objectives </a:t>
            </a:r>
            <a:r>
              <a:rPr lang="en-GB" sz="1800" b="0" i="1" dirty="0" smtClean="0">
                <a:solidFill>
                  <a:srgbClr val="0F5494"/>
                </a:solidFill>
              </a:rPr>
              <a:t>might </a:t>
            </a:r>
            <a:r>
              <a:rPr lang="en-GB" sz="1800" b="0" i="1" dirty="0">
                <a:solidFill>
                  <a:srgbClr val="0F5494"/>
                </a:solidFill>
              </a:rPr>
              <a:t>not </a:t>
            </a:r>
            <a:r>
              <a:rPr lang="en-GB" sz="1800" b="0" i="1" dirty="0" smtClean="0">
                <a:solidFill>
                  <a:srgbClr val="0F5494"/>
                </a:solidFill>
              </a:rPr>
              <a:t>be achieved </a:t>
            </a:r>
            <a:endParaRPr lang="en-GB" sz="1800" b="0" i="1" dirty="0">
              <a:solidFill>
                <a:srgbClr val="0F5494"/>
              </a:solidFill>
            </a:endParaRPr>
          </a:p>
        </p:txBody>
      </p:sp>
      <p:sp>
        <p:nvSpPr>
          <p:cNvPr id="177158" name="Rectangle 6"/>
          <p:cNvSpPr>
            <a:spLocks noChangeArrowheads="1"/>
          </p:cNvSpPr>
          <p:nvPr/>
        </p:nvSpPr>
        <p:spPr bwMode="auto">
          <a:xfrm>
            <a:off x="34925" y="233363"/>
            <a:ext cx="2808288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GB" sz="2400" dirty="0">
                <a:solidFill>
                  <a:srgbClr val="0F5494"/>
                </a:solidFill>
              </a:rPr>
              <a:t>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Slide Number Placeholder 3"/>
          <p:cNvSpPr txBox="1">
            <a:spLocks noGrp="1"/>
          </p:cNvSpPr>
          <p:nvPr/>
        </p:nvSpPr>
        <p:spPr bwMode="auto">
          <a:xfrm>
            <a:off x="212725" y="6370638"/>
            <a:ext cx="900113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sz="1200" b="0">
                <a:solidFill>
                  <a:schemeClr val="accent1"/>
                </a:solidFill>
                <a:ea typeface="ＭＳ Ｐゴシック" pitchFamily="34" charset="-128"/>
              </a:rPr>
              <a:t>Page </a:t>
            </a:r>
            <a:fld id="{FF3934B1-0CFD-4ADD-8E90-99C2FA1E85D0}" type="slidenum">
              <a:rPr lang="fr-FR" sz="1200" b="0">
                <a:solidFill>
                  <a:schemeClr val="accent1"/>
                </a:solidFill>
                <a:ea typeface="ＭＳ Ｐゴシック" pitchFamily="34" charset="-128"/>
              </a:rPr>
              <a:pPr/>
              <a:t>27</a:t>
            </a:fld>
            <a:endParaRPr lang="fr-FR" sz="1200" b="0">
              <a:solidFill>
                <a:schemeClr val="accent1"/>
              </a:solidFill>
              <a:ea typeface="ＭＳ Ｐゴシック" pitchFamily="34" charset="-128"/>
            </a:endParaRP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34925" y="233363"/>
            <a:ext cx="2808288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GB" sz="2400" dirty="0">
                <a:solidFill>
                  <a:srgbClr val="0F5494"/>
                </a:solidFill>
              </a:rPr>
              <a:t>Tips cont.</a:t>
            </a: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323528" y="1484461"/>
            <a:ext cx="8675687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000" b="0" dirty="0" smtClean="0">
                <a:solidFill>
                  <a:srgbClr val="0F5494"/>
                </a:solidFill>
              </a:rPr>
              <a:t>Consult HR, Accounting and Procurement</a:t>
            </a:r>
            <a:endParaRPr lang="en-GB" sz="2000" b="0" dirty="0">
              <a:solidFill>
                <a:srgbClr val="0F5494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1800" b="0" i="1" dirty="0" smtClean="0">
                <a:solidFill>
                  <a:srgbClr val="0F5494"/>
                </a:solidFill>
              </a:rPr>
              <a:t>HR department – who is staff, components of salary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1800" b="0" i="1" dirty="0" smtClean="0">
                <a:solidFill>
                  <a:srgbClr val="0F5494"/>
                </a:solidFill>
              </a:rPr>
              <a:t>Accounting – must have all available financial information and supporting documents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1800" b="0" i="1" dirty="0" smtClean="0">
                <a:solidFill>
                  <a:srgbClr val="0F5494"/>
                </a:solidFill>
              </a:rPr>
              <a:t>Procurement / Sourcing – contracts with third parties, applicable procedures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1200" b="0" i="1" dirty="0">
              <a:solidFill>
                <a:srgbClr val="0F549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000" b="0" dirty="0" smtClean="0">
                <a:solidFill>
                  <a:srgbClr val="0F5494"/>
                </a:solidFill>
              </a:rPr>
              <a:t>Consortium </a:t>
            </a:r>
            <a:r>
              <a:rPr lang="en-GB" sz="2000" b="0" dirty="0">
                <a:solidFill>
                  <a:srgbClr val="0F5494"/>
                </a:solidFill>
              </a:rPr>
              <a:t>Agreement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1800" b="0" i="1" dirty="0">
                <a:solidFill>
                  <a:srgbClr val="0F5494"/>
                </a:solidFill>
              </a:rPr>
              <a:t>Signed by each partner 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1800" b="0" i="1" dirty="0">
                <a:solidFill>
                  <a:srgbClr val="0F5494"/>
                </a:solidFill>
              </a:rPr>
              <a:t>Internal project </a:t>
            </a:r>
            <a:r>
              <a:rPr lang="en-GB" sz="1800" b="0" i="1" dirty="0" smtClean="0">
                <a:solidFill>
                  <a:srgbClr val="0F5494"/>
                </a:solidFill>
              </a:rPr>
              <a:t>management, roles </a:t>
            </a:r>
            <a:r>
              <a:rPr lang="en-GB" sz="1800" b="0" i="1" dirty="0">
                <a:solidFill>
                  <a:srgbClr val="0F5494"/>
                </a:solidFill>
              </a:rPr>
              <a:t>and responsibilities 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1200" b="0" dirty="0">
              <a:solidFill>
                <a:srgbClr val="0F549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000" b="0" dirty="0">
                <a:solidFill>
                  <a:srgbClr val="0F5494"/>
                </a:solidFill>
              </a:rPr>
              <a:t>“</a:t>
            </a:r>
            <a:r>
              <a:rPr lang="en-GB" sz="2000" b="0" dirty="0">
                <a:solidFill>
                  <a:srgbClr val="FF0000"/>
                </a:solidFill>
              </a:rPr>
              <a:t>Project </a:t>
            </a:r>
            <a:r>
              <a:rPr lang="en-GB" sz="2000" b="0" dirty="0" smtClean="0">
                <a:solidFill>
                  <a:srgbClr val="FF0000"/>
                </a:solidFill>
              </a:rPr>
              <a:t>manager</a:t>
            </a:r>
            <a:r>
              <a:rPr lang="en-GB" sz="2000" b="0" dirty="0" smtClean="0">
                <a:solidFill>
                  <a:srgbClr val="0F5494"/>
                </a:solidFill>
              </a:rPr>
              <a:t>” </a:t>
            </a:r>
            <a:r>
              <a:rPr lang="en-GB" sz="2000" b="0" dirty="0">
                <a:solidFill>
                  <a:srgbClr val="0F5494"/>
                </a:solidFill>
              </a:rPr>
              <a:t>minded staff at </a:t>
            </a:r>
            <a:r>
              <a:rPr lang="en-GB" sz="2000" b="0" dirty="0" smtClean="0">
                <a:solidFill>
                  <a:srgbClr val="0F5494"/>
                </a:solidFill>
              </a:rPr>
              <a:t>coordinator and </a:t>
            </a:r>
            <a:r>
              <a:rPr lang="en-GB" sz="2000" b="0" dirty="0">
                <a:solidFill>
                  <a:srgbClr val="0F5494"/>
                </a:solidFill>
              </a:rPr>
              <a:t>WP leaders, </a:t>
            </a:r>
            <a:r>
              <a:rPr lang="en-GB" sz="2000" b="0" dirty="0">
                <a:solidFill>
                  <a:srgbClr val="FF0000"/>
                </a:solidFill>
              </a:rPr>
              <a:t>Financial manager</a:t>
            </a:r>
            <a:r>
              <a:rPr lang="en-GB" sz="2000" b="0" dirty="0">
                <a:solidFill>
                  <a:srgbClr val="0F5494"/>
                </a:solidFill>
              </a:rPr>
              <a:t> at coordinator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en-GB" sz="1200" b="0" dirty="0">
              <a:solidFill>
                <a:srgbClr val="0F5494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r>
              <a:rPr lang="en-GB" sz="2000" b="0" dirty="0">
                <a:solidFill>
                  <a:srgbClr val="0F5494"/>
                </a:solidFill>
              </a:rPr>
              <a:t>Read the grant agreement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endParaRPr lang="en-GB" sz="2000" b="0" dirty="0">
              <a:solidFill>
                <a:srgbClr val="0F549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b="1" i="0"/>
          </a:p>
          <a:p>
            <a:pPr algn="ctr">
              <a:buFontTx/>
              <a:buNone/>
            </a:pPr>
            <a:r>
              <a:rPr lang="en-GB" sz="3800" b="1" i="0"/>
              <a:t>Thank you for your attention!</a:t>
            </a:r>
          </a:p>
          <a:p>
            <a:pPr algn="ctr">
              <a:buFontTx/>
              <a:buNone/>
            </a:pPr>
            <a:endParaRPr lang="en-GB" sz="3800" b="1" i="0"/>
          </a:p>
          <a:p>
            <a:pPr algn="ctr">
              <a:buFontTx/>
              <a:buNone/>
            </a:pPr>
            <a:r>
              <a:rPr lang="en-GB" sz="3800" b="1" i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924944"/>
            <a:ext cx="8229600" cy="936625"/>
          </a:xfrm>
        </p:spPr>
        <p:txBody>
          <a:bodyPr/>
          <a:lstStyle/>
          <a:p>
            <a:pPr algn="ctr"/>
            <a:r>
              <a:rPr lang="en-GB" dirty="0" smtClean="0"/>
              <a:t>1. General </a:t>
            </a:r>
            <a:r>
              <a:rPr lang="en-GB" dirty="0"/>
              <a:t>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5892" y="204314"/>
            <a:ext cx="3455988" cy="60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US" sz="2400" dirty="0" smtClean="0">
                <a:solidFill>
                  <a:srgbClr val="0F5494"/>
                </a:solidFill>
              </a:rPr>
              <a:t>Principles</a:t>
            </a:r>
            <a:endParaRPr lang="en-GB" sz="2400" dirty="0">
              <a:solidFill>
                <a:srgbClr val="0F5494"/>
              </a:solidFill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55824" y="1484784"/>
            <a:ext cx="880866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CE9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400" i="1">
                <a:solidFill>
                  <a:srgbClr val="0F5494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2D5EC1"/>
              </a:buClr>
              <a:buChar char="•"/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buNone/>
            </a:pPr>
            <a:r>
              <a:rPr lang="en-GB" sz="2000" i="0" dirty="0" smtClean="0">
                <a:latin typeface="+mj-lt"/>
                <a:ea typeface="+mj-ea"/>
                <a:cs typeface="+mj-cs"/>
              </a:rPr>
              <a:t>Definition: a grant is a direct financial contribution to an action or functioning of a body</a:t>
            </a:r>
          </a:p>
          <a:p>
            <a:pPr marL="0" indent="0" algn="just">
              <a:buNone/>
            </a:pPr>
            <a:endParaRPr lang="en-GB" sz="1200" i="0" dirty="0" smtClean="0">
              <a:latin typeface="+mj-lt"/>
              <a:ea typeface="+mj-ea"/>
              <a:cs typeface="+mj-cs"/>
            </a:endParaRPr>
          </a:p>
          <a:p>
            <a:pPr marL="457200" indent="-457200" algn="just"/>
            <a:r>
              <a:rPr lang="en-GB" sz="2000" b="1" i="0" dirty="0" smtClean="0">
                <a:solidFill>
                  <a:srgbClr val="FF0000"/>
                </a:solidFill>
                <a:ea typeface="ＭＳ Ｐゴシック" pitchFamily="34" charset="-128"/>
              </a:rPr>
              <a:t>Co-funding rule</a:t>
            </a:r>
            <a:r>
              <a:rPr lang="en-GB" sz="2000" i="0" dirty="0" smtClean="0">
                <a:ea typeface="ＭＳ Ｐゴシック" pitchFamily="34" charset="-128"/>
              </a:rPr>
              <a:t>:  </a:t>
            </a:r>
            <a:r>
              <a:rPr lang="en-GB" sz="2000" b="0" i="0" dirty="0" smtClean="0">
                <a:ea typeface="ＭＳ Ｐゴシック" pitchFamily="34" charset="-128"/>
              </a:rPr>
              <a:t>external co-financing from a source other than EC funds is required (own resources or financial contributions from third parties, project income)</a:t>
            </a:r>
          </a:p>
          <a:p>
            <a:pPr marL="457200" indent="-457200" algn="just"/>
            <a:endParaRPr lang="en-GB" sz="1200" b="0" i="0" dirty="0" smtClean="0">
              <a:ea typeface="ＭＳ Ｐゴシック" pitchFamily="34" charset="-128"/>
            </a:endParaRPr>
          </a:p>
          <a:p>
            <a:pPr marL="457200" indent="-457200" algn="just"/>
            <a:r>
              <a:rPr lang="en-GB" sz="2000" i="0" dirty="0" smtClean="0">
                <a:solidFill>
                  <a:srgbClr val="FF0000"/>
                </a:solidFill>
                <a:ea typeface="ＭＳ Ｐゴシック" pitchFamily="34" charset="-128"/>
              </a:rPr>
              <a:t>Non-profit rule</a:t>
            </a:r>
            <a:r>
              <a:rPr lang="en-GB" sz="2000" b="0" i="0" dirty="0" smtClean="0">
                <a:ea typeface="ＭＳ Ｐゴシック" pitchFamily="34" charset="-128"/>
              </a:rPr>
              <a:t>: the grant may not have the purpose or effect of producing a profit for the beneficiary</a:t>
            </a:r>
          </a:p>
          <a:p>
            <a:pPr marL="457200" indent="-457200" algn="just"/>
            <a:endParaRPr lang="en-GB" sz="1200" b="0" i="0" dirty="0" smtClean="0">
              <a:ea typeface="ＭＳ Ｐゴシック" pitchFamily="34" charset="-128"/>
            </a:endParaRPr>
          </a:p>
          <a:p>
            <a:pPr marL="457200" indent="-457200" algn="just"/>
            <a:r>
              <a:rPr lang="en-GB" sz="2000" i="0" dirty="0" smtClean="0">
                <a:solidFill>
                  <a:srgbClr val="FF0000"/>
                </a:solidFill>
                <a:ea typeface="ＭＳ Ｐゴシック" pitchFamily="34" charset="-128"/>
              </a:rPr>
              <a:t>Non-retroactivity rule</a:t>
            </a:r>
            <a:r>
              <a:rPr lang="en-GB" sz="2000" b="0" i="0" dirty="0" smtClean="0">
                <a:ea typeface="ＭＳ Ｐゴシック" pitchFamily="34" charset="-128"/>
              </a:rPr>
              <a:t>: only costs incurred after the starting date stipulated in the grant agreement can be co-funded</a:t>
            </a:r>
          </a:p>
          <a:p>
            <a:pPr marL="457200" indent="-457200" algn="just"/>
            <a:endParaRPr lang="en-GB" sz="1200" b="0" i="0" dirty="0" smtClean="0">
              <a:ea typeface="ＭＳ Ｐゴシック" pitchFamily="34" charset="-128"/>
            </a:endParaRPr>
          </a:p>
          <a:p>
            <a:pPr marL="457200" indent="-457200" algn="just"/>
            <a:r>
              <a:rPr lang="en-GB" sz="2000" i="0" dirty="0" smtClean="0">
                <a:solidFill>
                  <a:srgbClr val="FF0000"/>
                </a:solidFill>
                <a:ea typeface="ＭＳ Ｐゴシック" pitchFamily="34" charset="-128"/>
              </a:rPr>
              <a:t>Non-cumulative rule</a:t>
            </a:r>
            <a:r>
              <a:rPr lang="en-GB" sz="2000" b="0" i="0" dirty="0" smtClean="0">
                <a:ea typeface="ＭＳ Ｐゴシック" pitchFamily="34" charset="-128"/>
              </a:rPr>
              <a:t>: only one grant can be awarded for a specific action carried out by a</a:t>
            </a:r>
            <a:r>
              <a:rPr lang="en-GB" sz="2000" b="0" i="0" dirty="0" smtClean="0"/>
              <a:t> given beneficiary</a:t>
            </a:r>
          </a:p>
          <a:p>
            <a:pPr marL="457200" indent="-457200" algn="just"/>
            <a:endParaRPr lang="en-GB" sz="1200" b="0" i="0" dirty="0" smtClean="0"/>
          </a:p>
        </p:txBody>
      </p:sp>
    </p:spTree>
    <p:extLst>
      <p:ext uri="{BB962C8B-B14F-4D97-AF65-F5344CB8AC3E}">
        <p14:creationId xmlns:p14="http://schemas.microsoft.com/office/powerpoint/2010/main" val="287295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9" name="Rectangle 7"/>
          <p:cNvSpPr>
            <a:spLocks noGrp="1" noChangeArrowheads="1"/>
          </p:cNvSpPr>
          <p:nvPr>
            <p:ph idx="1"/>
          </p:nvPr>
        </p:nvSpPr>
        <p:spPr>
          <a:xfrm>
            <a:off x="395536" y="1196752"/>
            <a:ext cx="8229600" cy="3633788"/>
          </a:xfrm>
          <a:noFill/>
          <a:ln/>
        </p:spPr>
        <p:txBody>
          <a:bodyPr lIns="0" tIns="0" rIns="0" bIns="0"/>
          <a:lstStyle/>
          <a:p>
            <a:pPr marL="0" indent="0" algn="just">
              <a:lnSpc>
                <a:spcPct val="140000"/>
              </a:lnSpc>
              <a:spcBef>
                <a:spcPct val="30000"/>
              </a:spcBef>
              <a:buNone/>
            </a:pPr>
            <a:r>
              <a:rPr lang="en-GB" sz="2000" b="1" i="0" dirty="0" smtClean="0"/>
              <a:t>Cumulative</a:t>
            </a:r>
            <a:r>
              <a:rPr lang="en-US" sz="2000" b="1" i="0" dirty="0" smtClean="0"/>
              <a:t> requirements</a:t>
            </a:r>
          </a:p>
          <a:p>
            <a:pPr algn="just">
              <a:lnSpc>
                <a:spcPct val="140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en-US" sz="2000" b="1" i="0" dirty="0" smtClean="0"/>
              <a:t>Connected </a:t>
            </a:r>
            <a:r>
              <a:rPr lang="en-US" sz="2000" i="0" dirty="0"/>
              <a:t>with the subject of the GA and included in the </a:t>
            </a:r>
            <a:r>
              <a:rPr lang="en-US" sz="2000" i="0" dirty="0" smtClean="0"/>
              <a:t>technical proposal </a:t>
            </a:r>
            <a:r>
              <a:rPr lang="en-US" sz="2000" i="0" dirty="0"/>
              <a:t>and in the budget description</a:t>
            </a:r>
          </a:p>
          <a:p>
            <a:pPr algn="just">
              <a:lnSpc>
                <a:spcPct val="140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en-US" sz="2000" b="1" i="0" dirty="0"/>
              <a:t>Necessary</a:t>
            </a:r>
            <a:r>
              <a:rPr lang="en-US" sz="2000" i="0" dirty="0"/>
              <a:t> for the </a:t>
            </a:r>
            <a:r>
              <a:rPr lang="en-US" sz="2000" i="0" dirty="0" smtClean="0"/>
              <a:t>implementation </a:t>
            </a:r>
            <a:r>
              <a:rPr lang="en-US" sz="2000" i="0" dirty="0"/>
              <a:t>of the action</a:t>
            </a:r>
          </a:p>
          <a:p>
            <a:pPr algn="just">
              <a:lnSpc>
                <a:spcPct val="140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en-US" sz="2000" b="1" i="0" dirty="0"/>
              <a:t>Reasonable and justified</a:t>
            </a:r>
            <a:r>
              <a:rPr lang="en-US" sz="2000" i="0" dirty="0"/>
              <a:t> “good housekeeping”</a:t>
            </a:r>
          </a:p>
          <a:p>
            <a:pPr algn="just">
              <a:lnSpc>
                <a:spcPct val="140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en-US" sz="2000" i="0" dirty="0"/>
              <a:t>Generated </a:t>
            </a:r>
            <a:r>
              <a:rPr lang="en-US" sz="2000" b="1" i="0" dirty="0"/>
              <a:t>during the lifetime of the action</a:t>
            </a:r>
          </a:p>
          <a:p>
            <a:pPr algn="just">
              <a:lnSpc>
                <a:spcPct val="140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en-US" sz="2000" b="1" i="0" dirty="0"/>
              <a:t>Actually incurred </a:t>
            </a:r>
            <a:r>
              <a:rPr lang="en-US" sz="2000" i="0" dirty="0"/>
              <a:t>by the beneficiaries, using applicable accounting principles</a:t>
            </a:r>
          </a:p>
          <a:p>
            <a:pPr algn="just">
              <a:lnSpc>
                <a:spcPct val="140000"/>
              </a:lnSpc>
              <a:spcBef>
                <a:spcPct val="30000"/>
              </a:spcBef>
              <a:buFont typeface="Arial" pitchFamily="34" charset="0"/>
              <a:buChar char="•"/>
            </a:pPr>
            <a:r>
              <a:rPr lang="en-US" sz="2000" b="1" i="0" dirty="0"/>
              <a:t>Identifiable and verifiable</a:t>
            </a:r>
            <a:r>
              <a:rPr lang="en-US" sz="2000" i="0" dirty="0"/>
              <a:t>, in particular being recorded in the accounting records of </a:t>
            </a:r>
            <a:r>
              <a:rPr lang="en-US" sz="2000" i="0" dirty="0" smtClean="0"/>
              <a:t>the beneficiary according to accounting standards and national law</a:t>
            </a:r>
            <a:endParaRPr lang="en-GB" sz="2000" i="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892" y="204314"/>
            <a:ext cx="3455988" cy="60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US" sz="2400" dirty="0" smtClean="0">
                <a:solidFill>
                  <a:srgbClr val="0F5494"/>
                </a:solidFill>
              </a:rPr>
              <a:t>Eligible costs</a:t>
            </a:r>
            <a:endParaRPr lang="en-GB" sz="2400" dirty="0">
              <a:solidFill>
                <a:srgbClr val="0F549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3" name="Rectangle 7"/>
          <p:cNvSpPr>
            <a:spLocks noGrp="1" noChangeArrowheads="1"/>
          </p:cNvSpPr>
          <p:nvPr>
            <p:ph idx="1"/>
          </p:nvPr>
        </p:nvSpPr>
        <p:spPr>
          <a:xfrm>
            <a:off x="395536" y="980728"/>
            <a:ext cx="8229600" cy="3633788"/>
          </a:xfrm>
          <a:noFill/>
          <a:ln/>
        </p:spPr>
        <p:txBody>
          <a:bodyPr lIns="0" tIns="0" rIns="0" bIns="0"/>
          <a:lstStyle/>
          <a:p>
            <a:pPr algn="just">
              <a:lnSpc>
                <a:spcPct val="140000"/>
              </a:lnSpc>
              <a:spcBef>
                <a:spcPct val="30000"/>
              </a:spcBef>
            </a:pPr>
            <a:r>
              <a:rPr lang="en-US" sz="2000" i="0" dirty="0"/>
              <a:t>Return on capital</a:t>
            </a:r>
          </a:p>
          <a:p>
            <a:pPr algn="just">
              <a:lnSpc>
                <a:spcPct val="140000"/>
              </a:lnSpc>
              <a:spcBef>
                <a:spcPct val="30000"/>
              </a:spcBef>
            </a:pPr>
            <a:r>
              <a:rPr lang="en-US" sz="2000" i="0" dirty="0"/>
              <a:t>Debt and debt </a:t>
            </a:r>
            <a:r>
              <a:rPr lang="en-US" sz="2000" i="0" dirty="0" smtClean="0"/>
              <a:t>service </a:t>
            </a:r>
            <a:r>
              <a:rPr lang="en-US" sz="2000" i="0" dirty="0"/>
              <a:t>charges</a:t>
            </a:r>
          </a:p>
          <a:p>
            <a:pPr algn="just">
              <a:lnSpc>
                <a:spcPct val="140000"/>
              </a:lnSpc>
              <a:spcBef>
                <a:spcPct val="30000"/>
              </a:spcBef>
            </a:pPr>
            <a:r>
              <a:rPr lang="en-US" sz="2000" i="0" dirty="0" smtClean="0"/>
              <a:t>Provisions </a:t>
            </a:r>
            <a:r>
              <a:rPr lang="en-US" sz="2000" i="0" dirty="0"/>
              <a:t>for </a:t>
            </a:r>
            <a:r>
              <a:rPr lang="en-US" sz="2000" i="0" dirty="0" smtClean="0"/>
              <a:t>future losses</a:t>
            </a:r>
            <a:endParaRPr lang="en-US" sz="2000" i="0" dirty="0"/>
          </a:p>
          <a:p>
            <a:pPr algn="just">
              <a:lnSpc>
                <a:spcPct val="140000"/>
              </a:lnSpc>
              <a:spcBef>
                <a:spcPct val="30000"/>
              </a:spcBef>
            </a:pPr>
            <a:r>
              <a:rPr lang="en-US" sz="2000" i="0" dirty="0"/>
              <a:t>Interest owed, doubtful </a:t>
            </a:r>
            <a:r>
              <a:rPr lang="en-US" sz="2000" i="0" dirty="0" smtClean="0"/>
              <a:t>debts</a:t>
            </a:r>
          </a:p>
          <a:p>
            <a:pPr algn="just">
              <a:lnSpc>
                <a:spcPct val="140000"/>
              </a:lnSpc>
              <a:spcBef>
                <a:spcPct val="30000"/>
              </a:spcBef>
            </a:pPr>
            <a:r>
              <a:rPr lang="en-US" sz="2000" dirty="0" smtClean="0"/>
              <a:t>Bank costs charged by the beneficiary's bank for transfers from the Agency</a:t>
            </a:r>
            <a:endParaRPr lang="en-US" sz="2000" i="0" dirty="0"/>
          </a:p>
          <a:p>
            <a:pPr algn="just">
              <a:lnSpc>
                <a:spcPct val="140000"/>
              </a:lnSpc>
              <a:spcBef>
                <a:spcPct val="30000"/>
              </a:spcBef>
            </a:pPr>
            <a:r>
              <a:rPr lang="en-US" sz="2000" i="0" dirty="0" smtClean="0"/>
              <a:t>Currency exchange </a:t>
            </a:r>
            <a:r>
              <a:rPr lang="en-US" sz="2000" i="0" dirty="0"/>
              <a:t>losses</a:t>
            </a:r>
          </a:p>
          <a:p>
            <a:pPr algn="just">
              <a:lnSpc>
                <a:spcPct val="140000"/>
              </a:lnSpc>
              <a:spcBef>
                <a:spcPct val="30000"/>
              </a:spcBef>
            </a:pPr>
            <a:r>
              <a:rPr lang="en-US" sz="2000" i="0" dirty="0" smtClean="0"/>
              <a:t>Costs </a:t>
            </a:r>
            <a:r>
              <a:rPr lang="en-US" sz="2000" i="0" dirty="0"/>
              <a:t>declared by a beneficiary and covered by another action funded by </a:t>
            </a:r>
            <a:r>
              <a:rPr lang="en-US" sz="2000" i="0" dirty="0" smtClean="0"/>
              <a:t>an EU </a:t>
            </a:r>
            <a:r>
              <a:rPr lang="en-US" sz="2000" i="0" dirty="0"/>
              <a:t>grant</a:t>
            </a:r>
          </a:p>
          <a:p>
            <a:pPr algn="just">
              <a:lnSpc>
                <a:spcPct val="140000"/>
              </a:lnSpc>
              <a:spcBef>
                <a:spcPct val="30000"/>
              </a:spcBef>
            </a:pPr>
            <a:r>
              <a:rPr lang="en-US" sz="2000" i="0" dirty="0" smtClean="0"/>
              <a:t>Contributions </a:t>
            </a:r>
            <a:r>
              <a:rPr lang="en-US" sz="2000" i="0" dirty="0"/>
              <a:t>in kind</a:t>
            </a:r>
          </a:p>
          <a:p>
            <a:pPr algn="just">
              <a:lnSpc>
                <a:spcPct val="140000"/>
              </a:lnSpc>
              <a:spcBef>
                <a:spcPct val="30000"/>
              </a:spcBef>
            </a:pPr>
            <a:r>
              <a:rPr lang="en-US" sz="2000" i="0" dirty="0"/>
              <a:t>Deductible VAT (linked to activity and not to legal entity)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5892" y="204314"/>
            <a:ext cx="3455988" cy="60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US" sz="2400" dirty="0" smtClean="0">
                <a:solidFill>
                  <a:srgbClr val="0F5494"/>
                </a:solidFill>
              </a:rPr>
              <a:t>Non-Eligible costs</a:t>
            </a:r>
            <a:endParaRPr lang="en-GB" sz="2400" dirty="0">
              <a:solidFill>
                <a:srgbClr val="0F549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 eaLnBrk="1" hangingPunct="1"/>
            <a:r>
              <a:rPr lang="en-GB" dirty="0" smtClean="0"/>
              <a:t>Non Deductible VAT – ELIGIBLE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n-GB" sz="2000" i="0" dirty="0" smtClean="0"/>
              <a:t>The revised Financial Regulation, provides for the </a:t>
            </a:r>
            <a:r>
              <a:rPr lang="en-GB" sz="2000" b="1" dirty="0" smtClean="0">
                <a:solidFill>
                  <a:srgbClr val="FF0000"/>
                </a:solidFill>
              </a:rPr>
              <a:t>full eligibility of the cost of VAT</a:t>
            </a:r>
            <a:r>
              <a:rPr lang="en-GB" sz="2000" b="1" dirty="0" smtClean="0">
                <a:solidFill>
                  <a:srgbClr val="008000"/>
                </a:solidFill>
              </a:rPr>
              <a:t> </a:t>
            </a:r>
            <a:r>
              <a:rPr lang="en-GB" sz="2000" dirty="0" smtClean="0"/>
              <a:t>when attributable to</a:t>
            </a:r>
            <a:r>
              <a:rPr lang="en-GB" sz="2000" i="0" dirty="0" smtClean="0"/>
              <a:t> </a:t>
            </a:r>
            <a:r>
              <a:rPr lang="en-GB" sz="2000" dirty="0" smtClean="0"/>
              <a:t>exempt activities or activities out of the scope (of VAT)</a:t>
            </a:r>
            <a:r>
              <a:rPr lang="en-GB" sz="2000" i="0" dirty="0" smtClean="0"/>
              <a:t>, except activities carried out as a public authority of a Member State. </a:t>
            </a:r>
          </a:p>
          <a:p>
            <a:pPr marL="0" indent="0" algn="just" eaLnBrk="1" hangingPunct="1">
              <a:buFontTx/>
              <a:buNone/>
            </a:pPr>
            <a:endParaRPr lang="en-GB" sz="800" i="0" dirty="0" smtClean="0"/>
          </a:p>
          <a:p>
            <a:pPr marL="0" indent="0" algn="just" eaLnBrk="1" hangingPunct="1">
              <a:buFontTx/>
              <a:buNone/>
            </a:pPr>
            <a:r>
              <a:rPr lang="en-GB" sz="2000" i="0" dirty="0" smtClean="0"/>
              <a:t>In other words, </a:t>
            </a:r>
            <a:r>
              <a:rPr lang="en-GB" sz="2000" b="1" dirty="0" smtClean="0">
                <a:solidFill>
                  <a:srgbClr val="FF0000"/>
                </a:solidFill>
              </a:rPr>
              <a:t>non-deductible VAT is eligible </a:t>
            </a:r>
            <a:r>
              <a:rPr lang="en-GB" sz="2000" b="1" dirty="0" smtClean="0"/>
              <a:t>as expenditure, save for those activities matching the concept of sovereign powers exercised by Member States.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5892" y="204314"/>
            <a:ext cx="3455988" cy="60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US" sz="2400" dirty="0" smtClean="0">
                <a:solidFill>
                  <a:srgbClr val="0F5494"/>
                </a:solidFill>
              </a:rPr>
              <a:t>Value-added Tax</a:t>
            </a:r>
            <a:endParaRPr lang="en-GB" sz="240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84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46856" y="2924944"/>
            <a:ext cx="8229600" cy="936625"/>
          </a:xfrm>
        </p:spPr>
        <p:txBody>
          <a:bodyPr/>
          <a:lstStyle/>
          <a:p>
            <a:pPr algn="ctr"/>
            <a:r>
              <a:rPr lang="en-GB" dirty="0"/>
              <a:t>2</a:t>
            </a:r>
            <a:r>
              <a:rPr lang="en-GB" dirty="0" smtClean="0"/>
              <a:t>. Budget structure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-36512" y="1052215"/>
            <a:ext cx="8229600" cy="936625"/>
          </a:xfrm>
          <a:noFill/>
        </p:spPr>
        <p:txBody>
          <a:bodyPr/>
          <a:lstStyle/>
          <a:p>
            <a:r>
              <a:rPr lang="en-US" sz="2400" b="1" dirty="0" smtClean="0"/>
              <a:t>Direct Costs</a:t>
            </a:r>
            <a:endParaRPr lang="en-GB" sz="2400" dirty="0" smtClean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95536" y="1556792"/>
            <a:ext cx="8064896" cy="367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2D5EC1"/>
              </a:buClr>
            </a:pPr>
            <a:endParaRPr lang="en-US" sz="2000" dirty="0" smtClean="0">
              <a:solidFill>
                <a:srgbClr val="0F5494"/>
              </a:solidFill>
              <a:latin typeface="+mn-lt"/>
            </a:endParaRPr>
          </a:p>
          <a:p>
            <a:pPr marL="457200" indent="-457200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0F5494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rgbClr val="0F5494"/>
                </a:solidFill>
                <a:latin typeface="+mn-lt"/>
              </a:rPr>
              <a:t>Direct personnel costs</a:t>
            </a:r>
            <a:endParaRPr lang="en-US" sz="2000" dirty="0">
              <a:solidFill>
                <a:srgbClr val="0F5494"/>
              </a:solidFill>
              <a:latin typeface="+mn-lt"/>
            </a:endParaRPr>
          </a:p>
          <a:p>
            <a:pPr marL="457200" indent="-457200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2D5EC1"/>
              </a:buClr>
              <a:buFont typeface="+mj-lt"/>
              <a:buAutoNum type="arabicPeriod"/>
            </a:pPr>
            <a:endParaRPr lang="en-US" sz="2000" dirty="0">
              <a:solidFill>
                <a:srgbClr val="0F5494"/>
              </a:solidFill>
              <a:latin typeface="+mn-lt"/>
            </a:endParaRPr>
          </a:p>
          <a:p>
            <a:pPr marL="457200" indent="-457200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0F5494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rgbClr val="0F5494"/>
                </a:solidFill>
                <a:latin typeface="+mn-lt"/>
              </a:rPr>
              <a:t>Subcontracting</a:t>
            </a:r>
          </a:p>
          <a:p>
            <a:pPr marL="457200" indent="-457200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2D5EC1"/>
              </a:buClr>
              <a:buFont typeface="+mj-lt"/>
              <a:buAutoNum type="arabicPeriod"/>
            </a:pPr>
            <a:endParaRPr lang="en-US" sz="2000" dirty="0" smtClean="0">
              <a:solidFill>
                <a:srgbClr val="0F5494"/>
              </a:solidFill>
              <a:latin typeface="+mn-lt"/>
            </a:endParaRPr>
          </a:p>
          <a:p>
            <a:pPr marL="457200" indent="-457200" algn="just" eaLnBrk="0" hangingPunct="0">
              <a:lnSpc>
                <a:spcPct val="80000"/>
              </a:lnSpc>
              <a:spcBef>
                <a:spcPct val="20000"/>
              </a:spcBef>
              <a:buClr>
                <a:srgbClr val="0F5494"/>
              </a:buClr>
              <a:buFont typeface="+mj-lt"/>
              <a:buAutoNum type="arabicPeriod"/>
            </a:pPr>
            <a:r>
              <a:rPr lang="en-US" sz="2000" dirty="0" smtClean="0">
                <a:solidFill>
                  <a:srgbClr val="0F5494"/>
                </a:solidFill>
                <a:latin typeface="+mn-lt"/>
              </a:rPr>
              <a:t>Other direct costs</a:t>
            </a:r>
          </a:p>
          <a:p>
            <a:pPr algn="just" eaLnBrk="0" hangingPunct="0">
              <a:lnSpc>
                <a:spcPct val="80000"/>
              </a:lnSpc>
              <a:spcBef>
                <a:spcPct val="20000"/>
              </a:spcBef>
              <a:buClr>
                <a:srgbClr val="2D5EC1"/>
              </a:buClr>
            </a:pPr>
            <a:endParaRPr lang="en-US" sz="2000" dirty="0">
              <a:solidFill>
                <a:srgbClr val="0F5494"/>
              </a:solidFill>
              <a:latin typeface="+mn-lt"/>
            </a:endParaRPr>
          </a:p>
          <a:p>
            <a:pPr marL="914400" lvl="1" indent="-457200" algn="just" eaLnBrk="0" hangingPunct="0">
              <a:lnSpc>
                <a:spcPct val="80000"/>
              </a:lnSpc>
              <a:spcBef>
                <a:spcPts val="0"/>
              </a:spcBef>
              <a:buClr>
                <a:srgbClr val="2D5EC1"/>
              </a:buClr>
              <a:buFont typeface="+mj-lt"/>
              <a:buAutoNum type="alphaLcPeriod"/>
            </a:pPr>
            <a:r>
              <a:rPr lang="en-US" sz="2000" b="0" dirty="0" smtClean="0">
                <a:solidFill>
                  <a:srgbClr val="0F5494"/>
                </a:solidFill>
                <a:latin typeface="+mn-lt"/>
              </a:rPr>
              <a:t>Travel costs </a:t>
            </a:r>
            <a:r>
              <a:rPr lang="en-US" sz="2000" b="0" dirty="0">
                <a:solidFill>
                  <a:srgbClr val="0F5494"/>
                </a:solidFill>
                <a:latin typeface="+mn-lt"/>
              </a:rPr>
              <a:t>and subsistence </a:t>
            </a:r>
            <a:r>
              <a:rPr lang="en-US" sz="2000" b="0" dirty="0" smtClean="0">
                <a:solidFill>
                  <a:srgbClr val="0F5494"/>
                </a:solidFill>
                <a:latin typeface="+mn-lt"/>
              </a:rPr>
              <a:t>allowances</a:t>
            </a:r>
          </a:p>
          <a:p>
            <a:pPr marL="914400" lvl="1" indent="-457200" algn="just" eaLnBrk="0" hangingPunct="0">
              <a:lnSpc>
                <a:spcPct val="80000"/>
              </a:lnSpc>
              <a:spcBef>
                <a:spcPts val="0"/>
              </a:spcBef>
              <a:buClr>
                <a:srgbClr val="2D5EC1"/>
              </a:buClr>
              <a:buFont typeface="+mj-lt"/>
              <a:buAutoNum type="alphaLcPeriod"/>
            </a:pPr>
            <a:endParaRPr lang="en-US" sz="2000" b="0" dirty="0">
              <a:solidFill>
                <a:srgbClr val="0F5494"/>
              </a:solidFill>
              <a:latin typeface="+mn-lt"/>
            </a:endParaRPr>
          </a:p>
          <a:p>
            <a:pPr marL="914400" lvl="1" indent="-457200" algn="just" eaLnBrk="0" hangingPunct="0">
              <a:lnSpc>
                <a:spcPct val="80000"/>
              </a:lnSpc>
              <a:spcBef>
                <a:spcPts val="0"/>
              </a:spcBef>
              <a:buClr>
                <a:srgbClr val="2D5EC1"/>
              </a:buClr>
              <a:buFont typeface="+mj-lt"/>
              <a:buAutoNum type="alphaLcPeriod"/>
            </a:pPr>
            <a:r>
              <a:rPr lang="en-US" sz="2000" b="0" dirty="0" smtClean="0">
                <a:solidFill>
                  <a:srgbClr val="0F5494"/>
                </a:solidFill>
              </a:rPr>
              <a:t>Equipment</a:t>
            </a:r>
          </a:p>
          <a:p>
            <a:pPr marL="914400" lvl="1" indent="-457200" algn="just" eaLnBrk="0" hangingPunct="0">
              <a:lnSpc>
                <a:spcPct val="80000"/>
              </a:lnSpc>
              <a:spcBef>
                <a:spcPts val="0"/>
              </a:spcBef>
              <a:buClr>
                <a:srgbClr val="2D5EC1"/>
              </a:buClr>
              <a:buFont typeface="+mj-lt"/>
              <a:buAutoNum type="alphaLcPeriod"/>
            </a:pPr>
            <a:endParaRPr lang="en-US" sz="2000" b="0" dirty="0">
              <a:solidFill>
                <a:srgbClr val="0F5494"/>
              </a:solidFill>
              <a:latin typeface="+mn-lt"/>
            </a:endParaRPr>
          </a:p>
          <a:p>
            <a:pPr marL="914400" lvl="1" indent="-457200" algn="just" eaLnBrk="0" hangingPunct="0">
              <a:lnSpc>
                <a:spcPct val="80000"/>
              </a:lnSpc>
              <a:spcBef>
                <a:spcPts val="0"/>
              </a:spcBef>
              <a:buClr>
                <a:srgbClr val="2D5EC1"/>
              </a:buClr>
              <a:buFont typeface="+mj-lt"/>
              <a:buAutoNum type="alphaLcPeriod"/>
            </a:pPr>
            <a:r>
              <a:rPr lang="en-US" sz="2000" b="0" dirty="0" smtClean="0">
                <a:solidFill>
                  <a:srgbClr val="0F5494"/>
                </a:solidFill>
                <a:latin typeface="+mn-lt"/>
              </a:rPr>
              <a:t>Other goods and services</a:t>
            </a:r>
            <a:endParaRPr lang="en-US" sz="2000" b="0" dirty="0">
              <a:solidFill>
                <a:srgbClr val="0F5494"/>
              </a:solidFill>
              <a:latin typeface="+mn-lt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23527" y="5682562"/>
            <a:ext cx="582563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100000"/>
              </a:spcBef>
            </a:pPr>
            <a:r>
              <a:rPr lang="en-US" sz="2000" dirty="0" smtClean="0">
                <a:solidFill>
                  <a:srgbClr val="0F5494"/>
                </a:solidFill>
                <a:latin typeface="+mn-lt"/>
              </a:rPr>
              <a:t>4.  Flat </a:t>
            </a:r>
            <a:r>
              <a:rPr lang="en-US" sz="2000" dirty="0">
                <a:solidFill>
                  <a:srgbClr val="0F5494"/>
                </a:solidFill>
                <a:latin typeface="+mn-lt"/>
              </a:rPr>
              <a:t>rate of 7</a:t>
            </a:r>
            <a:r>
              <a:rPr lang="en-US" sz="2000" dirty="0" smtClean="0">
                <a:solidFill>
                  <a:srgbClr val="0F5494"/>
                </a:solidFill>
                <a:latin typeface="+mn-lt"/>
              </a:rPr>
              <a:t>% of total direct costs</a:t>
            </a:r>
            <a:endParaRPr lang="en-US" sz="2300" b="1" dirty="0">
              <a:solidFill>
                <a:schemeClr val="accent2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23527" y="4977259"/>
            <a:ext cx="2736303" cy="5038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pPr algn="ctr" eaLnBrk="0" hangingPunct="0">
              <a:lnSpc>
                <a:spcPct val="85000"/>
              </a:lnSpc>
            </a:pPr>
            <a:r>
              <a:rPr lang="en-US" sz="2400" dirty="0">
                <a:solidFill>
                  <a:srgbClr val="0F5494"/>
                </a:solidFill>
                <a:latin typeface="+mj-lt"/>
                <a:ea typeface="+mj-ea"/>
                <a:cs typeface="+mj-cs"/>
              </a:rPr>
              <a:t>Indirect </a:t>
            </a:r>
            <a:r>
              <a:rPr lang="en-US" sz="2400" dirty="0" smtClean="0">
                <a:solidFill>
                  <a:srgbClr val="0F5494"/>
                </a:solidFill>
                <a:latin typeface="+mj-lt"/>
                <a:ea typeface="+mj-ea"/>
                <a:cs typeface="+mj-cs"/>
              </a:rPr>
              <a:t>Costs</a:t>
            </a:r>
            <a:endParaRPr lang="en-GB" sz="2400" dirty="0">
              <a:solidFill>
                <a:srgbClr val="0F549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5892" y="204314"/>
            <a:ext cx="3455988" cy="601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/>
          <a:p>
            <a:pPr marL="358775"/>
            <a:r>
              <a:rPr lang="en-US" sz="2400" dirty="0" smtClean="0">
                <a:solidFill>
                  <a:srgbClr val="0F5494"/>
                </a:solidFill>
              </a:rPr>
              <a:t>Cost categories</a:t>
            </a:r>
            <a:endParaRPr lang="en-GB" sz="2400" dirty="0">
              <a:solidFill>
                <a:srgbClr val="0F54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7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2927</TotalTime>
  <Words>1749</Words>
  <Application>Microsoft Office PowerPoint</Application>
  <PresentationFormat>Prikaz na zaslonu (4:3)</PresentationFormat>
  <Paragraphs>285</Paragraphs>
  <Slides>28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28</vt:i4>
      </vt:variant>
    </vt:vector>
  </HeadingPairs>
  <TitlesOfParts>
    <vt:vector size="29" baseType="lpstr">
      <vt:lpstr>Slide_Master</vt:lpstr>
      <vt:lpstr>PowerPointova prezentacija</vt:lpstr>
      <vt:lpstr>Table of Contents</vt:lpstr>
      <vt:lpstr>1. General Information</vt:lpstr>
      <vt:lpstr>PowerPointova prezentacija</vt:lpstr>
      <vt:lpstr>PowerPointova prezentacija</vt:lpstr>
      <vt:lpstr>PowerPointova prezentacija</vt:lpstr>
      <vt:lpstr>Non Deductible VAT – ELIGIBLE </vt:lpstr>
      <vt:lpstr>2. Budget structure</vt:lpstr>
      <vt:lpstr>Direct Costs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…will be established at the time of the balance payment in 4 steps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Žarković Igor</cp:lastModifiedBy>
  <cp:revision>355</cp:revision>
  <dcterms:created xsi:type="dcterms:W3CDTF">2011-10-28T10:25:18Z</dcterms:created>
  <dcterms:modified xsi:type="dcterms:W3CDTF">2015-10-05T08:19:35Z</dcterms:modified>
</cp:coreProperties>
</file>